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Amatic SC"/>
      <p:regular r:id="rId21"/>
      <p:bold r:id="rId22"/>
    </p:embeddedFont>
    <p:embeddedFont>
      <p:font typeface="Source Code Pro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AmaticSC-bold.fntdata"/><Relationship Id="rId21" Type="http://schemas.openxmlformats.org/officeDocument/2006/relationships/font" Target="fonts/AmaticSC-regular.fntdata"/><Relationship Id="rId24" Type="http://schemas.openxmlformats.org/officeDocument/2006/relationships/font" Target="fonts/SourceCodePro-bold.fntdata"/><Relationship Id="rId23" Type="http://schemas.openxmlformats.org/officeDocument/2006/relationships/font" Target="fonts/SourceCodePro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CodePro-boldItalic.fntdata"/><Relationship Id="rId25" Type="http://schemas.openxmlformats.org/officeDocument/2006/relationships/font" Target="fonts/SourceCodePr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faa548b287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faa548b287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faa548b287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faa548b287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faa548b287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faa548b287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faa548b287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faa548b287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faa548b287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faa548b287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faa548b287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faa548b287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faa548b287_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faa548b287_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faa548b287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faa548b287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aa548b287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faa548b287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faa548b287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faa548b287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faa548b287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faa548b287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faa548b287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faa548b287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faa548b287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faa548b287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faa548b287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faa548b287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7.png"/><Relationship Id="rId4" Type="http://schemas.openxmlformats.org/officeDocument/2006/relationships/image" Target="../media/image9.png"/><Relationship Id="rId5" Type="http://schemas.openxmlformats.org/officeDocument/2006/relationships/image" Target="../media/image12.png"/><Relationship Id="rId6" Type="http://schemas.openxmlformats.org/officeDocument/2006/relationships/image" Target="../media/image4.png"/><Relationship Id="rId7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Relationship Id="rId4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Relationship Id="rId5" Type="http://schemas.openxmlformats.org/officeDocument/2006/relationships/image" Target="../media/image3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Relationship Id="rId5" Type="http://schemas.openxmlformats.org/officeDocument/2006/relationships/image" Target="../media/image6.png"/><Relationship Id="rId6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16.png"/><Relationship Id="rId5" Type="http://schemas.openxmlformats.org/officeDocument/2006/relationships/image" Target="../media/image31.png"/><Relationship Id="rId6" Type="http://schemas.openxmlformats.org/officeDocument/2006/relationships/image" Target="../media/image2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Relationship Id="rId4" Type="http://schemas.openxmlformats.org/officeDocument/2006/relationships/image" Target="../media/image3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0.png"/><Relationship Id="rId4" Type="http://schemas.openxmlformats.org/officeDocument/2006/relationships/image" Target="../media/image2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png"/><Relationship Id="rId4" Type="http://schemas.openxmlformats.org/officeDocument/2006/relationships/image" Target="../media/image2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Relationship Id="rId4" Type="http://schemas.openxmlformats.org/officeDocument/2006/relationships/image" Target="../media/image22.png"/><Relationship Id="rId5" Type="http://schemas.openxmlformats.org/officeDocument/2006/relationships/image" Target="../media/image2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2.png"/><Relationship Id="rId4" Type="http://schemas.openxmlformats.org/officeDocument/2006/relationships/hyperlink" Target="https://monsterphonics.com/phonics-support-for-parents/#video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Meeting</a:t>
            </a:r>
            <a:endParaRPr sz="6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omic Sans MS"/>
              <a:buNone/>
            </a:pPr>
            <a:r>
              <a:rPr lang="en-GB" sz="6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1 </a:t>
            </a:r>
            <a:endParaRPr/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600">
                <a:latin typeface="Comic Sans MS"/>
                <a:ea typeface="Comic Sans MS"/>
                <a:cs typeface="Comic Sans MS"/>
                <a:sym typeface="Comic Sans MS"/>
              </a:rPr>
              <a:t>Learning and Living Together </a:t>
            </a:r>
            <a:endParaRPr i="1" sz="2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https://lh3.googleusercontent.com/SNi8dsxX3UNVWGkEXROgubz-BTBf0TfK3qZ64xUyJvUCPNGZ9Yz8ApnS29RhjkvYEfcEgmDEFofz64p3DcIIFRkZeYw2QV698Ix0UX-WpFtQCAoUruim7FMLt5NGQHK1vIU0tjOoofsZN7BW40AJXPucS9dZfIxr-6xtd51bfipH9ZffSe0yygde0IgE=nw" id="58" name="Google Shape;5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8475" y="319250"/>
            <a:ext cx="1391100" cy="13911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type="title"/>
          </p:nvPr>
        </p:nvSpPr>
        <p:spPr>
          <a:xfrm>
            <a:off x="501975" y="1083700"/>
            <a:ext cx="8248200" cy="353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25" y="1472288"/>
            <a:ext cx="2071000" cy="276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90912" y="1439499"/>
            <a:ext cx="2270350" cy="282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57125" y="1439500"/>
            <a:ext cx="2210700" cy="271045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/>
          <p:nvPr/>
        </p:nvSpPr>
        <p:spPr>
          <a:xfrm>
            <a:off x="1106000" y="129175"/>
            <a:ext cx="74361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b="1" lang="en-GB" sz="4400">
                <a:latin typeface="Comic Sans MS"/>
                <a:ea typeface="Comic Sans MS"/>
                <a:cs typeface="Comic Sans MS"/>
                <a:sym typeface="Comic Sans MS"/>
              </a:rPr>
              <a:t>Meet The Year 1 Team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>
            <p:ph type="title"/>
          </p:nvPr>
        </p:nvSpPr>
        <p:spPr>
          <a:xfrm>
            <a:off x="449900" y="868575"/>
            <a:ext cx="8373300" cy="396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 txBox="1"/>
          <p:nvPr/>
        </p:nvSpPr>
        <p:spPr>
          <a:xfrm>
            <a:off x="1387225" y="170775"/>
            <a:ext cx="6654900" cy="51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b="1" lang="en-GB" sz="4400">
                <a:latin typeface="Comic Sans MS"/>
                <a:ea typeface="Comic Sans MS"/>
                <a:cs typeface="Comic Sans MS"/>
                <a:sym typeface="Comic Sans MS"/>
              </a:rPr>
              <a:t>Meet The Year 1 Team 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1975" y="3020999"/>
            <a:ext cx="1479950" cy="1777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26875" y="968000"/>
            <a:ext cx="1479938" cy="197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87975" y="3021000"/>
            <a:ext cx="1360313" cy="181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75325" y="967989"/>
            <a:ext cx="1479950" cy="197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5"/>
          <p:cNvPicPr preferRelativeResize="0"/>
          <p:nvPr/>
        </p:nvPicPr>
        <p:blipFill rotWithShape="1">
          <a:blip r:embed="rId7">
            <a:alphaModFix/>
          </a:blip>
          <a:srcRect b="0" l="11542" r="7460" t="13927"/>
          <a:stretch/>
        </p:blipFill>
        <p:spPr>
          <a:xfrm>
            <a:off x="6073775" y="990826"/>
            <a:ext cx="1479951" cy="20971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>
            <p:ph type="title"/>
          </p:nvPr>
        </p:nvSpPr>
        <p:spPr>
          <a:xfrm>
            <a:off x="161375" y="68100"/>
            <a:ext cx="4045200" cy="65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School Team</a:t>
            </a:r>
            <a:endParaRPr sz="3600"/>
          </a:p>
        </p:txBody>
      </p:sp>
      <p:sp>
        <p:nvSpPr>
          <p:cNvPr id="84" name="Google Shape;84;p16"/>
          <p:cNvSpPr txBox="1"/>
          <p:nvPr>
            <p:ph idx="1" type="subTitle"/>
          </p:nvPr>
        </p:nvSpPr>
        <p:spPr>
          <a:xfrm>
            <a:off x="116650" y="724200"/>
            <a:ext cx="4353300" cy="43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PPA is every other Tuesday </a:t>
            </a:r>
            <a:endParaRPr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PPA teachers: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Mr Jones and Ms Parry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Estates Manager, who looks after the school building and property is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Sean Carey 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Office Manager is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Lisa Green 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Also in the office dealing with administration are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Becky Strange </a:t>
            </a: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Rachel Rundle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School Catering Manager is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Karen Harvey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Also have our morning and after school club Dragonflies - Manager is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Katherine Allen    </a:t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6"/>
          <p:cNvSpPr txBox="1"/>
          <p:nvPr>
            <p:ph idx="2" type="body"/>
          </p:nvPr>
        </p:nvSpPr>
        <p:spPr>
          <a:xfrm>
            <a:off x="4855275" y="724200"/>
            <a:ext cx="39213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   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Mr Ben Jones</a:t>
            </a:r>
            <a:endParaRPr/>
          </a:p>
        </p:txBody>
      </p:sp>
      <p:pic>
        <p:nvPicPr>
          <p:cNvPr id="86" name="Google Shape;8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26950" y="889450"/>
            <a:ext cx="1682300" cy="168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95369" y="1839625"/>
            <a:ext cx="1868475" cy="24913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 txBox="1"/>
          <p:nvPr/>
        </p:nvSpPr>
        <p:spPr>
          <a:xfrm>
            <a:off x="6721500" y="1197700"/>
            <a:ext cx="2307600" cy="44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Ms Rachel Parry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/>
          <p:nvPr>
            <p:ph type="title"/>
          </p:nvPr>
        </p:nvSpPr>
        <p:spPr>
          <a:xfrm>
            <a:off x="311700" y="74150"/>
            <a:ext cx="8520600" cy="6279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School Values 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 txBox="1"/>
          <p:nvPr>
            <p:ph idx="1" type="body"/>
          </p:nvPr>
        </p:nvSpPr>
        <p:spPr>
          <a:xfrm>
            <a:off x="145800" y="847750"/>
            <a:ext cx="8894100" cy="419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375" y="1096170"/>
            <a:ext cx="2811500" cy="3612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04188" y="1163470"/>
            <a:ext cx="2577325" cy="3478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6725" y="1163475"/>
            <a:ext cx="2488527" cy="3478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type="title"/>
          </p:nvPr>
        </p:nvSpPr>
        <p:spPr>
          <a:xfrm>
            <a:off x="311700" y="94975"/>
            <a:ext cx="8520600" cy="7008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Lakeside Learners</a:t>
            </a:r>
            <a:endParaRPr/>
          </a:p>
        </p:txBody>
      </p:sp>
      <p:sp>
        <p:nvSpPr>
          <p:cNvPr id="103" name="Google Shape;103;p18"/>
          <p:cNvSpPr txBox="1"/>
          <p:nvPr>
            <p:ph idx="1" type="body"/>
          </p:nvPr>
        </p:nvSpPr>
        <p:spPr>
          <a:xfrm>
            <a:off x="311700" y="1228675"/>
            <a:ext cx="8520600" cy="3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3925" y="795775"/>
            <a:ext cx="2892776" cy="2022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7450" y="874587"/>
            <a:ext cx="2892776" cy="20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47000" y="2953600"/>
            <a:ext cx="2801626" cy="17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77025" y="2884487"/>
            <a:ext cx="2613126" cy="1906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>
            <p:ph type="title"/>
          </p:nvPr>
        </p:nvSpPr>
        <p:spPr>
          <a:xfrm>
            <a:off x="270025" y="191625"/>
            <a:ext cx="8261700" cy="6249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Learning Projects in Year 1</a:t>
            </a:r>
            <a:endParaRPr/>
          </a:p>
        </p:txBody>
      </p:sp>
      <p:sp>
        <p:nvSpPr>
          <p:cNvPr id="113" name="Google Shape;113;p19"/>
          <p:cNvSpPr txBox="1"/>
          <p:nvPr>
            <p:ph idx="1" type="body"/>
          </p:nvPr>
        </p:nvSpPr>
        <p:spPr>
          <a:xfrm>
            <a:off x="0" y="941475"/>
            <a:ext cx="9010500" cy="53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4" name="Google Shape;114;p1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6175" y="1068525"/>
            <a:ext cx="2031600" cy="262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9"/>
          <p:cNvPicPr preferRelativeResize="0"/>
          <p:nvPr/>
        </p:nvPicPr>
        <p:blipFill rotWithShape="1">
          <a:blip r:embed="rId4">
            <a:alphaModFix/>
          </a:blip>
          <a:srcRect b="-1159" l="3670" r="71495" t="50308"/>
          <a:stretch/>
        </p:blipFill>
        <p:spPr>
          <a:xfrm>
            <a:off x="2314075" y="1767409"/>
            <a:ext cx="2187900" cy="26930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 rotWithShape="1">
          <a:blip r:embed="rId5">
            <a:alphaModFix/>
          </a:blip>
          <a:srcRect b="0" l="5909" r="0" t="0"/>
          <a:stretch/>
        </p:blipFill>
        <p:spPr>
          <a:xfrm>
            <a:off x="4546514" y="1068533"/>
            <a:ext cx="2187900" cy="2803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 rotWithShape="1">
          <a:blip r:embed="rId6">
            <a:alphaModFix/>
          </a:blip>
          <a:srcRect b="0" l="8021" r="-7051" t="-14103"/>
          <a:stretch/>
        </p:blipFill>
        <p:spPr>
          <a:xfrm>
            <a:off x="6734425" y="1214325"/>
            <a:ext cx="2365050" cy="319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/>
          <p:nvPr>
            <p:ph type="title"/>
          </p:nvPr>
        </p:nvSpPr>
        <p:spPr>
          <a:xfrm>
            <a:off x="265500" y="237825"/>
            <a:ext cx="4045200" cy="662100"/>
          </a:xfrm>
          <a:prstGeom prst="rect">
            <a:avLst/>
          </a:prstGeom>
          <a:solidFill>
            <a:schemeClr val="dk1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Memory Box</a:t>
            </a:r>
            <a:endParaRPr/>
          </a:p>
        </p:txBody>
      </p:sp>
      <p:sp>
        <p:nvSpPr>
          <p:cNvPr id="123" name="Google Shape;123;p20"/>
          <p:cNvSpPr txBox="1"/>
          <p:nvPr>
            <p:ph idx="2" type="body"/>
          </p:nvPr>
        </p:nvSpPr>
        <p:spPr>
          <a:xfrm>
            <a:off x="4731300" y="191625"/>
            <a:ext cx="4289700" cy="480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20"/>
          <p:cNvSpPr txBox="1"/>
          <p:nvPr>
            <p:ph idx="1" type="subTitle"/>
          </p:nvPr>
        </p:nvSpPr>
        <p:spPr>
          <a:xfrm>
            <a:off x="265500" y="1097703"/>
            <a:ext cx="4045200" cy="309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Engage : Memorable Experience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 the expert!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82063" y="271650"/>
            <a:ext cx="2461362" cy="230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0" title="IMG_7772.JPG"/>
          <p:cNvPicPr preferRelativeResize="0"/>
          <p:nvPr/>
        </p:nvPicPr>
        <p:blipFill rotWithShape="1">
          <a:blip r:embed="rId4">
            <a:alphaModFix/>
          </a:blip>
          <a:srcRect b="24697" l="3420" r="-3420" t="24129"/>
          <a:stretch/>
        </p:blipFill>
        <p:spPr>
          <a:xfrm>
            <a:off x="5248863" y="2633500"/>
            <a:ext cx="3254577" cy="2300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1"/>
          <p:cNvSpPr txBox="1"/>
          <p:nvPr>
            <p:ph type="title"/>
          </p:nvPr>
        </p:nvSpPr>
        <p:spPr>
          <a:xfrm>
            <a:off x="265500" y="237825"/>
            <a:ext cx="4045200" cy="662100"/>
          </a:xfrm>
          <a:prstGeom prst="rect">
            <a:avLst/>
          </a:prstGeom>
          <a:solidFill>
            <a:schemeClr val="dk1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Moon Zoom</a:t>
            </a:r>
            <a:endParaRPr/>
          </a:p>
        </p:txBody>
      </p:sp>
      <p:sp>
        <p:nvSpPr>
          <p:cNvPr id="132" name="Google Shape;132;p21"/>
          <p:cNvSpPr txBox="1"/>
          <p:nvPr>
            <p:ph idx="2" type="body"/>
          </p:nvPr>
        </p:nvSpPr>
        <p:spPr>
          <a:xfrm>
            <a:off x="4731300" y="191625"/>
            <a:ext cx="4289700" cy="480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1"/>
          <p:cNvSpPr txBox="1"/>
          <p:nvPr>
            <p:ph idx="1" type="subTitle"/>
          </p:nvPr>
        </p:nvSpPr>
        <p:spPr>
          <a:xfrm>
            <a:off x="223825" y="1025250"/>
            <a:ext cx="4225200" cy="309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Engage:Memorable Experience</a:t>
            </a:r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 the expert!</a:t>
            </a:r>
            <a:endParaRPr sz="2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</p:txBody>
      </p:sp>
      <p:pic>
        <p:nvPicPr>
          <p:cNvPr id="134" name="Google Shape;1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5625" y="1899825"/>
            <a:ext cx="2301599" cy="3092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2050" y="243600"/>
            <a:ext cx="3521600" cy="463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/>
          <p:nvPr>
            <p:ph type="title"/>
          </p:nvPr>
        </p:nvSpPr>
        <p:spPr>
          <a:xfrm>
            <a:off x="311700" y="84575"/>
            <a:ext cx="8520600" cy="8010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is learning is organised?</a:t>
            </a:r>
            <a:endParaRPr/>
          </a:p>
        </p:txBody>
      </p:sp>
      <p:sp>
        <p:nvSpPr>
          <p:cNvPr id="141" name="Google Shape;141;p22"/>
          <p:cNvSpPr txBox="1"/>
          <p:nvPr>
            <p:ph idx="1" type="body"/>
          </p:nvPr>
        </p:nvSpPr>
        <p:spPr>
          <a:xfrm>
            <a:off x="311700" y="1228675"/>
            <a:ext cx="8520600" cy="380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Every day the children have a focussed activity with the teacher and with the TA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For the focussed activities, children work in groups – this may be based on ability or mixed ability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 children also have access to the Enhanced provision, Continuous Provision and the Outdoor Learning area 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446"/>
          </a:p>
        </p:txBody>
      </p:sp>
      <p:pic>
        <p:nvPicPr>
          <p:cNvPr id="142" name="Google Shape;142;p2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9750" y="979275"/>
            <a:ext cx="8224500" cy="266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Outdoor Learning in Year 1 </a:t>
            </a:r>
            <a:endParaRPr b="0"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3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23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Ty Bronwen</a:t>
            </a:r>
            <a:endParaRPr sz="3200"/>
          </a:p>
        </p:txBody>
      </p:sp>
      <p:pic>
        <p:nvPicPr>
          <p:cNvPr descr="https://lh4.googleusercontent.com/JruhXfUwrQZt9SH10nTjoco8adHjOizBA1-peTUgDRu_ftINPjo-4MR85FNol6XlRsjeU_oUSGfFW4-JANnwqH8M1YzKQEU6Doa6YYKndpyG4hiUFSxdl64UwpkEFq9og6U5JznqoEpvdl9-dcNxGe_0D2Kp-qaj_dgtSYV3y3B5oXsHZMy8B1YuzN91=nw" id="150" name="Google Shape;150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5051" y="1345574"/>
            <a:ext cx="1956900" cy="2607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3"/>
          <p:cNvSpPr txBox="1"/>
          <p:nvPr/>
        </p:nvSpPr>
        <p:spPr>
          <a:xfrm>
            <a:off x="2426600" y="1345575"/>
            <a:ext cx="1833000" cy="280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b="1" lang="en-GB" sz="1800">
                <a:latin typeface="Calibri"/>
                <a:ea typeface="Calibri"/>
                <a:cs typeface="Calibri"/>
                <a:sym typeface="Calibri"/>
              </a:rPr>
              <a:t>Activities are planned to tie in with the current learning journey or to consolidate prior learning in different curriculum areas.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7851" y="1850225"/>
            <a:ext cx="3969000" cy="247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 txBox="1"/>
          <p:nvPr>
            <p:ph type="title"/>
          </p:nvPr>
        </p:nvSpPr>
        <p:spPr>
          <a:xfrm>
            <a:off x="137475" y="202050"/>
            <a:ext cx="4343100" cy="635400"/>
          </a:xfrm>
          <a:prstGeom prst="rect">
            <a:avLst/>
          </a:prstGeom>
          <a:solidFill>
            <a:schemeClr val="dk1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0"/>
              <a:buFont typeface="Comic Sans MS"/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Learning Needs</a:t>
            </a:r>
            <a:endParaRPr sz="2400"/>
          </a:p>
        </p:txBody>
      </p:sp>
      <p:sp>
        <p:nvSpPr>
          <p:cNvPr id="158" name="Google Shape;158;p24"/>
          <p:cNvSpPr txBox="1"/>
          <p:nvPr>
            <p:ph idx="1" type="subTitle"/>
          </p:nvPr>
        </p:nvSpPr>
        <p:spPr>
          <a:xfrm>
            <a:off x="265500" y="1160175"/>
            <a:ext cx="4045200" cy="353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24"/>
          <p:cNvSpPr txBox="1"/>
          <p:nvPr>
            <p:ph idx="2" type="body"/>
          </p:nvPr>
        </p:nvSpPr>
        <p:spPr>
          <a:xfrm>
            <a:off x="4960325" y="202050"/>
            <a:ext cx="3837000" cy="196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Most children and young people will make good progress and will not have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Additional Learning Needs </a:t>
            </a: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(ALN) or require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Additional Learning Provision </a:t>
            </a: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(ALP). The individual needs of these children and young people will be met within </a:t>
            </a:r>
            <a:r>
              <a:rPr b="1"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universal provision</a:t>
            </a: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</p:txBody>
      </p:sp>
      <p:pic>
        <p:nvPicPr>
          <p:cNvPr id="160" name="Google Shape;16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3000" y="1160175"/>
            <a:ext cx="3417158" cy="340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46475" y="2118275"/>
            <a:ext cx="1717750" cy="2634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/>
          <p:nvPr>
            <p:ph type="title"/>
          </p:nvPr>
        </p:nvSpPr>
        <p:spPr>
          <a:xfrm>
            <a:off x="311700" y="126200"/>
            <a:ext cx="8520600" cy="6381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General information 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5"/>
          <p:cNvSpPr txBox="1"/>
          <p:nvPr>
            <p:ph idx="1" type="body"/>
          </p:nvPr>
        </p:nvSpPr>
        <p:spPr>
          <a:xfrm>
            <a:off x="311700" y="941475"/>
            <a:ext cx="8520600" cy="382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607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66667"/>
              <a:buFont typeface="Arial"/>
              <a:buAutoNum type="arabicPeriod"/>
            </a:pPr>
            <a:r>
              <a:rPr b="1" lang="en-GB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Communication 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607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66667"/>
              <a:buFont typeface="Arial"/>
              <a:buAutoNum type="arabicPeriod"/>
            </a:pPr>
            <a:r>
              <a:rPr b="1" lang="en-GB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Snack / School dinners  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607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66667"/>
              <a:buFont typeface="Arial"/>
              <a:buAutoNum type="arabicPeriod"/>
            </a:pPr>
            <a:r>
              <a:rPr b="1" lang="en-GB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School Uniform        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607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66667"/>
              <a:buFont typeface="Arial"/>
              <a:buAutoNum type="arabicPeriod"/>
            </a:pPr>
            <a:r>
              <a:rPr b="1" lang="en-GB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Attendance  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8" name="Google Shape;16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8000" y="1016525"/>
            <a:ext cx="1511725" cy="86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4125" y="2136979"/>
            <a:ext cx="1145600" cy="95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5"/>
          <p:cNvPicPr preferRelativeResize="0"/>
          <p:nvPr/>
        </p:nvPicPr>
        <p:blipFill rotWithShape="1">
          <a:blip r:embed="rId5">
            <a:alphaModFix/>
          </a:blip>
          <a:srcRect b="8945" l="0" r="0" t="14667"/>
          <a:stretch/>
        </p:blipFill>
        <p:spPr>
          <a:xfrm>
            <a:off x="5865500" y="2186394"/>
            <a:ext cx="1982799" cy="50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can I help my child?</a:t>
            </a:r>
            <a:endParaRPr/>
          </a:p>
        </p:txBody>
      </p:sp>
      <p:sp>
        <p:nvSpPr>
          <p:cNvPr id="176" name="Google Shape;176;p26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Homework </a:t>
            </a:r>
            <a:r>
              <a:rPr lang="en-GB" sz="8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what will this look like in Year 1? </a:t>
            </a:r>
            <a:endParaRPr b="1" sz="4523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00FF"/>
              </a:buClr>
              <a:buSzPct val="100000"/>
              <a:buFont typeface="Arial"/>
              <a:buChar char="•"/>
            </a:pPr>
            <a:r>
              <a:rPr b="1" lang="en-GB" sz="6123">
                <a:solidFill>
                  <a:srgbClr val="9900FF"/>
                </a:solidFill>
                <a:latin typeface="Calibri"/>
                <a:ea typeface="Calibri"/>
                <a:cs typeface="Calibri"/>
                <a:sym typeface="Calibri"/>
              </a:rPr>
              <a:t>Reading folder home every Friday, which is returned the following Wednesday or Thursday </a:t>
            </a:r>
            <a:endParaRPr b="1" sz="6123">
              <a:solidFill>
                <a:srgbClr val="99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359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ct val="91875"/>
              <a:buFont typeface="Calibri"/>
              <a:buChar char="•"/>
            </a:pPr>
            <a:r>
              <a:rPr b="1" lang="en-GB" sz="4923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lang="en-GB" sz="6123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f your child needs extra practise, they can also take home a daily reading folder (plastic wallet) </a:t>
            </a:r>
            <a:endParaRPr b="1" sz="61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00FF"/>
              </a:buClr>
              <a:buSzPct val="100000"/>
              <a:buFont typeface="Calibri"/>
              <a:buChar char="•"/>
            </a:pPr>
            <a:r>
              <a:rPr b="1" lang="en-GB" sz="6123">
                <a:solidFill>
                  <a:srgbClr val="9900FF"/>
                </a:solidFill>
                <a:latin typeface="Calibri"/>
                <a:ea typeface="Calibri"/>
                <a:cs typeface="Calibri"/>
                <a:sym typeface="Calibri"/>
              </a:rPr>
              <a:t>A book will regularly be assigned to their Bug Club online library - if you need a new login, please speak to your classteacher</a:t>
            </a:r>
            <a:endParaRPr b="1" sz="6123">
              <a:solidFill>
                <a:srgbClr val="99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ct val="100000"/>
              <a:buFont typeface="Calibri"/>
              <a:buChar char="•"/>
            </a:pPr>
            <a:r>
              <a:rPr b="1" lang="en-GB" sz="6123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Every term we will also send home their Big Maths and 100 words to practise</a:t>
            </a:r>
            <a:endParaRPr b="1" sz="61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00FF"/>
              </a:buClr>
              <a:buSzPct val="100000"/>
              <a:buFont typeface="Calibri"/>
              <a:buChar char="•"/>
            </a:pPr>
            <a:r>
              <a:rPr b="1" lang="en-GB" sz="6123">
                <a:solidFill>
                  <a:srgbClr val="9900FF"/>
                </a:solidFill>
                <a:latin typeface="Calibri"/>
                <a:ea typeface="Calibri"/>
                <a:cs typeface="Calibri"/>
                <a:sym typeface="Calibri"/>
              </a:rPr>
              <a:t>On the school </a:t>
            </a:r>
            <a:r>
              <a:rPr b="1" lang="en-GB" sz="6123">
                <a:solidFill>
                  <a:srgbClr val="9900FF"/>
                </a:solidFill>
                <a:latin typeface="Calibri"/>
                <a:ea typeface="Calibri"/>
                <a:cs typeface="Calibri"/>
                <a:sym typeface="Calibri"/>
              </a:rPr>
              <a:t>website, there is a list of the maths skills that we are covering </a:t>
            </a:r>
            <a:endParaRPr b="1" sz="6123">
              <a:solidFill>
                <a:srgbClr val="99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6123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ct val="100000"/>
              <a:buFont typeface="Arial"/>
              <a:buChar char="•"/>
            </a:pPr>
            <a:r>
              <a:rPr b="1" lang="en-GB" sz="6123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Encourage your child to be independent e.g. when getting dressed</a:t>
            </a:r>
            <a:endParaRPr b="1" sz="61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150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00FF"/>
              </a:buClr>
              <a:buSzPct val="100000"/>
              <a:buFont typeface="Arial"/>
              <a:buChar char="•"/>
            </a:pPr>
            <a:r>
              <a:rPr b="1" lang="en-GB" sz="6123">
                <a:solidFill>
                  <a:srgbClr val="9900FF"/>
                </a:solidFill>
                <a:latin typeface="Calibri"/>
                <a:ea typeface="Calibri"/>
                <a:cs typeface="Calibri"/>
                <a:sym typeface="Calibri"/>
              </a:rPr>
              <a:t>Enjoy the outdoors together!</a:t>
            </a:r>
            <a:endParaRPr b="1" sz="6123">
              <a:solidFill>
                <a:srgbClr val="99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1150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ct val="100000"/>
              <a:buFont typeface="Arial"/>
              <a:buChar char="•"/>
            </a:pPr>
            <a:r>
              <a:rPr b="1" lang="en-GB" sz="6123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Look at numbers and words in the environment around them</a:t>
            </a:r>
            <a:endParaRPr b="1" sz="61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57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Reading and Monster Phonics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7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3" name="Google Shape;183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600" y="1379571"/>
            <a:ext cx="3195675" cy="318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7"/>
          <p:cNvSpPr txBox="1"/>
          <p:nvPr>
            <p:ph idx="2" type="body"/>
          </p:nvPr>
        </p:nvSpPr>
        <p:spPr>
          <a:xfrm>
            <a:off x="4832400" y="1274750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3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to read is one of the most important skills a child will ever develop.</a:t>
            </a:r>
            <a:endParaRPr sz="11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Times New Roman"/>
              <a:buChar char="●"/>
            </a:pPr>
            <a:r>
              <a:rPr lang="en-GB" sz="113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Monster Phonics teaches children to read in a clear, step-by-step way.</a:t>
            </a:r>
            <a:endParaRPr sz="11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Times New Roman"/>
              <a:buChar char="●"/>
            </a:pPr>
            <a:r>
              <a:rPr lang="en-GB" sz="113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programme follows a carefully planned sequence, introducing new sounds and spelling patterns at the right time so that every child can build on what they already know.</a:t>
            </a:r>
            <a:endParaRPr sz="11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Times New Roman"/>
              <a:buChar char="●"/>
            </a:pPr>
            <a:r>
              <a:rPr lang="en-GB" sz="113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can make a huge difference to your child's reading by spending just a few minutes each day reading together. Regular reading, practising phonics sounds and talking about books all help to build confidence and fluency.</a:t>
            </a:r>
            <a:endParaRPr sz="11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Times New Roman"/>
              <a:buChar char="●"/>
            </a:pPr>
            <a:r>
              <a:rPr lang="en-GB" sz="113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find out more about how Monster Phonics teaches reading and discover practical tips for supporting your child, visit the Monster Phonics Parent Information page: https://monsterphonics.com/phonics-support-for-parents/</a:t>
            </a:r>
            <a:endParaRPr sz="11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853"/>
              <a:buNone/>
            </a:pPr>
            <a:r>
              <a:t/>
            </a:r>
            <a:endParaRPr sz="1085"/>
          </a:p>
        </p:txBody>
      </p:sp>
      <p:sp>
        <p:nvSpPr>
          <p:cNvPr id="185" name="Google Shape;185;p27"/>
          <p:cNvSpPr txBox="1"/>
          <p:nvPr/>
        </p:nvSpPr>
        <p:spPr>
          <a:xfrm>
            <a:off x="811650" y="452790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https://monsterphonics.com/phonics-support-for-parents/#video-2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