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Amatic SC"/>
      <p:regular r:id="rId22"/>
      <p:bold r:id="rId23"/>
    </p:embeddedFont>
    <p:embeddedFont>
      <p:font typeface="Montserrat"/>
      <p:regular r:id="rId24"/>
      <p:bold r:id="rId25"/>
      <p:italic r:id="rId26"/>
      <p:boldItalic r:id="rId27"/>
    </p:embeddedFont>
    <p:embeddedFont>
      <p:font typeface="Source Code Pro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AmaticSC-regular.fntdata"/><Relationship Id="rId21" Type="http://schemas.openxmlformats.org/officeDocument/2006/relationships/slide" Target="slides/slide16.xml"/><Relationship Id="rId24" Type="http://schemas.openxmlformats.org/officeDocument/2006/relationships/font" Target="fonts/Montserrat-regular.fntdata"/><Relationship Id="rId23" Type="http://schemas.openxmlformats.org/officeDocument/2006/relationships/font" Target="fonts/AmaticSC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Montserrat-italic.fntdata"/><Relationship Id="rId25" Type="http://schemas.openxmlformats.org/officeDocument/2006/relationships/font" Target="fonts/Montserrat-bold.fntdata"/><Relationship Id="rId28" Type="http://schemas.openxmlformats.org/officeDocument/2006/relationships/font" Target="fonts/SourceCodePro-regular.fntdata"/><Relationship Id="rId27" Type="http://schemas.openxmlformats.org/officeDocument/2006/relationships/font" Target="fonts/Montserrat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SourceCodePro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SourceCodePro-boldItalic.fntdata"/><Relationship Id="rId30" Type="http://schemas.openxmlformats.org/officeDocument/2006/relationships/font" Target="fonts/SourceCodePro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faa548b287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faa548b287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faa548b287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faa548b287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faa548b287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3faa548b287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faa548b287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faa548b287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faa548b287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3faa548b287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fbbd41a09a_1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5" name="Google Shape;115;g3fbbd41a09a_1_10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faa548b287_0_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3faa548b287_0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faa548b287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faa548b287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faa548b287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faa548b287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faa548b287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3faa548b287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faa548b287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3faa548b287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faa548b287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3faa548b287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faa548b287_0_1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faa548b287_0_1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3fbbd41a09a_1_2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6" name="Google Shape;196;g3fbbd41a09a_1_2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faa548b287_0_1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3faa548b287_0_1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56" name="Google Shape;56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57" name="Google Shape;57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jpg"/><Relationship Id="rId4" Type="http://schemas.openxmlformats.org/officeDocument/2006/relationships/image" Target="../media/image1.jpg"/><Relationship Id="rId5" Type="http://schemas.openxmlformats.org/officeDocument/2006/relationships/image" Target="../media/image3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3.jpg"/><Relationship Id="rId5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19.png"/><Relationship Id="rId5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image" Target="../media/image39.png"/><Relationship Id="rId5" Type="http://schemas.openxmlformats.org/officeDocument/2006/relationships/image" Target="../media/image9.png"/><Relationship Id="rId6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Relationship Id="rId5" Type="http://schemas.openxmlformats.org/officeDocument/2006/relationships/image" Target="../media/image11.png"/><Relationship Id="rId6" Type="http://schemas.openxmlformats.org/officeDocument/2006/relationships/image" Target="../media/image14.png"/><Relationship Id="rId7" Type="http://schemas.openxmlformats.org/officeDocument/2006/relationships/image" Target="../media/image16.png"/><Relationship Id="rId8" Type="http://schemas.openxmlformats.org/officeDocument/2006/relationships/image" Target="../media/image2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0.png"/><Relationship Id="rId4" Type="http://schemas.openxmlformats.org/officeDocument/2006/relationships/image" Target="../media/image27.png"/><Relationship Id="rId5" Type="http://schemas.openxmlformats.org/officeDocument/2006/relationships/image" Target="../media/image21.png"/><Relationship Id="rId6" Type="http://schemas.openxmlformats.org/officeDocument/2006/relationships/image" Target="../media/image2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3.jpg"/><Relationship Id="rId4" Type="http://schemas.openxmlformats.org/officeDocument/2006/relationships/image" Target="../media/image25.jpg"/><Relationship Id="rId5" Type="http://schemas.openxmlformats.org/officeDocument/2006/relationships/image" Target="../media/image2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3.png"/><Relationship Id="rId4" Type="http://schemas.openxmlformats.org/officeDocument/2006/relationships/image" Target="../media/image3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8.png"/><Relationship Id="rId4" Type="http://schemas.openxmlformats.org/officeDocument/2006/relationships/image" Target="../media/image3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5.png"/><Relationship Id="rId4" Type="http://schemas.openxmlformats.org/officeDocument/2006/relationships/image" Target="../media/image32.png"/><Relationship Id="rId5" Type="http://schemas.openxmlformats.org/officeDocument/2006/relationships/image" Target="../media/image3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monsterphonics.com/phonics-support-for-parents/#video-2" TargetMode="Externa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Curriculum Meeting</a:t>
            </a:r>
            <a:endParaRPr sz="6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omic Sans MS"/>
              <a:buNone/>
            </a:pPr>
            <a:r>
              <a:rPr lang="en-GB" sz="6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2 </a:t>
            </a:r>
            <a:endParaRPr/>
          </a:p>
        </p:txBody>
      </p:sp>
      <p:sp>
        <p:nvSpPr>
          <p:cNvPr id="63" name="Google Shape;63;p14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600">
                <a:latin typeface="Comic Sans MS"/>
                <a:ea typeface="Comic Sans MS"/>
                <a:cs typeface="Comic Sans MS"/>
                <a:sym typeface="Comic Sans MS"/>
              </a:rPr>
              <a:t>Learning and Living Together </a:t>
            </a:r>
            <a:endParaRPr i="1" sz="2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https://lh3.googleusercontent.com/SNi8dsxX3UNVWGkEXROgubz-BTBf0TfK3qZ64xUyJvUCPNGZ9Yz8ApnS29RhjkvYEfcEgmDEFofz64p3DcIIFRkZeYw2QV698Ix0UX-WpFtQCAoUruim7FMLt5NGQHK1vIU0tjOoofsZN7BW40AJXPucS9dZfIxr-6xtd51bfipH9ZffSe0yygde0IgE=nw" id="64" name="Google Shape;6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8475" y="319250"/>
            <a:ext cx="1391100" cy="13911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/>
        </p:nvSpPr>
        <p:spPr>
          <a:xfrm>
            <a:off x="1106000" y="129175"/>
            <a:ext cx="7436100" cy="7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r>
              <a:rPr b="1" lang="en-GB" sz="4400">
                <a:latin typeface="Comic Sans MS"/>
                <a:ea typeface="Comic Sans MS"/>
                <a:cs typeface="Comic Sans MS"/>
                <a:sym typeface="Comic Sans MS"/>
              </a:rPr>
              <a:t>Meet The Year 2 Team</a:t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70" name="Google Shape;70;p15"/>
          <p:cNvSpPr txBox="1"/>
          <p:nvPr/>
        </p:nvSpPr>
        <p:spPr>
          <a:xfrm>
            <a:off x="318175" y="923275"/>
            <a:ext cx="8403000" cy="39474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71" name="Google Shape;71;p15" title="IMG_3108.jpg"/>
          <p:cNvPicPr preferRelativeResize="0"/>
          <p:nvPr/>
        </p:nvPicPr>
        <p:blipFill rotWithShape="1">
          <a:blip r:embed="rId3">
            <a:alphaModFix/>
          </a:blip>
          <a:srcRect b="24444" l="12787" r="16371" t="12228"/>
          <a:stretch/>
        </p:blipFill>
        <p:spPr>
          <a:xfrm>
            <a:off x="680575" y="1421875"/>
            <a:ext cx="2233800" cy="2950200"/>
          </a:xfrm>
          <a:prstGeom prst="ellipse">
            <a:avLst/>
          </a:prstGeom>
          <a:noFill/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2" name="Google Shape;72;p15" title="IMG_3109.jpg"/>
          <p:cNvPicPr preferRelativeResize="0"/>
          <p:nvPr/>
        </p:nvPicPr>
        <p:blipFill rotWithShape="1">
          <a:blip r:embed="rId4">
            <a:alphaModFix/>
          </a:blip>
          <a:srcRect b="27012" l="15161" r="15168" t="3316"/>
          <a:stretch/>
        </p:blipFill>
        <p:spPr>
          <a:xfrm>
            <a:off x="6047425" y="1352650"/>
            <a:ext cx="2281200" cy="3009900"/>
          </a:xfrm>
          <a:prstGeom prst="ellipse">
            <a:avLst/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3" name="Google Shape;73;p15" title="IMG_3697 (1).JPG"/>
          <p:cNvPicPr preferRelativeResize="0"/>
          <p:nvPr/>
        </p:nvPicPr>
        <p:blipFill rotWithShape="1">
          <a:blip r:embed="rId5">
            <a:alphaModFix/>
          </a:blip>
          <a:srcRect b="39326" l="24703" r="34499" t="9085"/>
          <a:stretch/>
        </p:blipFill>
        <p:spPr>
          <a:xfrm>
            <a:off x="3340289" y="1382500"/>
            <a:ext cx="2281200" cy="2950200"/>
          </a:xfrm>
          <a:prstGeom prst="ellipse">
            <a:avLst/>
          </a:prstGeom>
          <a:noFill/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/>
        </p:nvSpPr>
        <p:spPr>
          <a:xfrm>
            <a:off x="1387225" y="170775"/>
            <a:ext cx="6654900" cy="51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r>
              <a:rPr b="1" lang="en-GB" sz="4400">
                <a:latin typeface="Comic Sans MS"/>
                <a:ea typeface="Comic Sans MS"/>
                <a:cs typeface="Comic Sans MS"/>
                <a:sym typeface="Comic Sans MS"/>
              </a:rPr>
              <a:t>Meet The Year 2 Team </a:t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370500" y="964425"/>
            <a:ext cx="8403000" cy="39474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80" name="Google Shape;80;p16" title="IMG_3105.jpg"/>
          <p:cNvPicPr preferRelativeResize="0"/>
          <p:nvPr/>
        </p:nvPicPr>
        <p:blipFill rotWithShape="1">
          <a:blip r:embed="rId3">
            <a:alphaModFix/>
          </a:blip>
          <a:srcRect b="15010" l="11261" r="15709" t="7459"/>
          <a:stretch/>
        </p:blipFill>
        <p:spPr>
          <a:xfrm>
            <a:off x="539675" y="1296975"/>
            <a:ext cx="2361300" cy="3282300"/>
          </a:xfrm>
          <a:prstGeom prst="ellipse">
            <a:avLst/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1" name="Google Shape;81;p16" title="IMG_6301.jpg"/>
          <p:cNvPicPr preferRelativeResize="0"/>
          <p:nvPr/>
        </p:nvPicPr>
        <p:blipFill rotWithShape="1">
          <a:blip r:embed="rId4">
            <a:alphaModFix/>
          </a:blip>
          <a:srcRect b="16256" l="16734" r="19709" t="13157"/>
          <a:stretch/>
        </p:blipFill>
        <p:spPr>
          <a:xfrm>
            <a:off x="6127175" y="1325925"/>
            <a:ext cx="2280600" cy="3224400"/>
          </a:xfrm>
          <a:prstGeom prst="ellipse">
            <a:avLst/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2" name="Google Shape;82;p16"/>
          <p:cNvPicPr preferRelativeResize="0"/>
          <p:nvPr/>
        </p:nvPicPr>
        <p:blipFill rotWithShape="1">
          <a:blip r:embed="rId5">
            <a:alphaModFix/>
          </a:blip>
          <a:srcRect b="7471" l="23915" r="10636" t="17963"/>
          <a:stretch/>
        </p:blipFill>
        <p:spPr>
          <a:xfrm>
            <a:off x="3469925" y="1383050"/>
            <a:ext cx="2088275" cy="3110150"/>
          </a:xfrm>
          <a:prstGeom prst="rect">
            <a:avLst/>
          </a:prstGeom>
          <a:noFill/>
          <a:ln cap="flat" cmpd="sng" w="381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/>
          <p:nvPr>
            <p:ph type="title"/>
          </p:nvPr>
        </p:nvSpPr>
        <p:spPr>
          <a:xfrm>
            <a:off x="176325" y="68100"/>
            <a:ext cx="4045200" cy="65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School Team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8" name="Google Shape;88;p17"/>
          <p:cNvSpPr txBox="1"/>
          <p:nvPr>
            <p:ph idx="1" type="subTitle"/>
          </p:nvPr>
        </p:nvSpPr>
        <p:spPr>
          <a:xfrm>
            <a:off x="116650" y="724200"/>
            <a:ext cx="4353300" cy="433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omic Sans MS"/>
              <a:buChar char="●"/>
            </a:pP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PPA is every other Monday </a:t>
            </a:r>
            <a:endParaRPr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PPA teachers: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Mr Jones and Ms Parry</a:t>
            </a:r>
            <a:endParaRPr b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Estates Manager, who looks after the school building and property is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Sean Carey </a:t>
            </a:r>
            <a:endParaRPr b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Office Manager is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Lisa Green </a:t>
            </a:r>
            <a:endParaRPr b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Also in the office dealing with administration are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Becky Strange </a:t>
            </a: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Rachel Rundle</a:t>
            </a:r>
            <a:endParaRPr b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School Catering Manager is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Karen Harvey</a:t>
            </a:r>
            <a:endParaRPr b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Char char="●"/>
            </a:pP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Also have our morning and after school club Dragonflies - Manager is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Katherine Allen    </a:t>
            </a:r>
            <a:endParaRPr b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7"/>
          <p:cNvSpPr txBox="1"/>
          <p:nvPr>
            <p:ph idx="2" type="body"/>
          </p:nvPr>
        </p:nvSpPr>
        <p:spPr>
          <a:xfrm>
            <a:off x="4855275" y="567650"/>
            <a:ext cx="3921300" cy="3858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       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0" name="Google Shape;9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89950" y="567650"/>
            <a:ext cx="1920300" cy="1920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91" name="Google Shape;9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30256" y="1809725"/>
            <a:ext cx="1868475" cy="2491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92" name="Google Shape;92;p17"/>
          <p:cNvSpPr txBox="1"/>
          <p:nvPr/>
        </p:nvSpPr>
        <p:spPr>
          <a:xfrm>
            <a:off x="6909238" y="1242550"/>
            <a:ext cx="2110500" cy="447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Ms Rachel Parry</a:t>
            </a:r>
            <a:endParaRPr b="1" sz="1800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3" name="Google Shape;93;p17"/>
          <p:cNvSpPr txBox="1"/>
          <p:nvPr/>
        </p:nvSpPr>
        <p:spPr>
          <a:xfrm>
            <a:off x="4653200" y="2606425"/>
            <a:ext cx="2110500" cy="447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 Ben Jones</a:t>
            </a:r>
            <a:endParaRPr b="1" sz="1800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4" name="Google Shape;94;p17"/>
          <p:cNvSpPr txBox="1"/>
          <p:nvPr/>
        </p:nvSpPr>
        <p:spPr>
          <a:xfrm>
            <a:off x="4866875" y="4301025"/>
            <a:ext cx="874800" cy="401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highlight>
                <a:schemeClr val="dk1"/>
              </a:highlight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>
            <p:ph type="title"/>
          </p:nvPr>
        </p:nvSpPr>
        <p:spPr>
          <a:xfrm>
            <a:off x="311700" y="74150"/>
            <a:ext cx="8520600" cy="6279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School Values </a:t>
            </a:r>
            <a:endParaRPr sz="4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0" name="Google Shape;10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0375" y="1096170"/>
            <a:ext cx="2811500" cy="36127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04188" y="1163470"/>
            <a:ext cx="2577325" cy="3478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6725" y="1163475"/>
            <a:ext cx="2488527" cy="3478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/>
          <p:nvPr>
            <p:ph type="title"/>
          </p:nvPr>
        </p:nvSpPr>
        <p:spPr>
          <a:xfrm>
            <a:off x="311700" y="94975"/>
            <a:ext cx="8520600" cy="7008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Lakeside Learners</a:t>
            </a:r>
            <a:endParaRPr/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1400" y="863550"/>
            <a:ext cx="2892776" cy="2022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37550" y="938137"/>
            <a:ext cx="2892776" cy="20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39525" y="3080675"/>
            <a:ext cx="2801626" cy="176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9"/>
          <p:cNvPicPr preferRelativeResize="0"/>
          <p:nvPr/>
        </p:nvPicPr>
        <p:blipFill rotWithShape="1">
          <a:blip r:embed="rId6">
            <a:alphaModFix/>
          </a:blip>
          <a:srcRect b="0" l="0" r="0" t="3624"/>
          <a:stretch/>
        </p:blipFill>
        <p:spPr>
          <a:xfrm>
            <a:off x="4921875" y="3080674"/>
            <a:ext cx="2613126" cy="1837474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9"/>
          <p:cNvSpPr txBox="1"/>
          <p:nvPr/>
        </p:nvSpPr>
        <p:spPr>
          <a:xfrm>
            <a:off x="1009250" y="1039175"/>
            <a:ext cx="97200" cy="127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0"/>
          <p:cNvSpPr txBox="1"/>
          <p:nvPr/>
        </p:nvSpPr>
        <p:spPr>
          <a:xfrm>
            <a:off x="4324135" y="3336131"/>
            <a:ext cx="1365000" cy="675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0"/>
          <p:cNvSpPr txBox="1"/>
          <p:nvPr>
            <p:ph type="title"/>
          </p:nvPr>
        </p:nvSpPr>
        <p:spPr>
          <a:xfrm>
            <a:off x="628650" y="91679"/>
            <a:ext cx="7886700" cy="832200"/>
          </a:xfrm>
          <a:prstGeom prst="rect">
            <a:avLst/>
          </a:prstGeom>
          <a:gradFill>
            <a:gsLst>
              <a:gs pos="0">
                <a:srgbClr val="40FFD7"/>
              </a:gs>
              <a:gs pos="100000">
                <a:srgbClr val="07B691"/>
              </a:gs>
            </a:gsLst>
            <a:lin ang="5400012" scaled="0"/>
          </a:gradFill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omic Sans MS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Learning Projects in Year 2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9" name="Google Shape;11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6375" y="1033425"/>
            <a:ext cx="1427362" cy="1924584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120" name="Google Shape;12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09799" y="3125595"/>
            <a:ext cx="1427361" cy="1819276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121" name="Google Shape;12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50088" y="1017488"/>
            <a:ext cx="1497150" cy="1940516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122" name="Google Shape;122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55238" y="1025456"/>
            <a:ext cx="1590331" cy="2168982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123" name="Google Shape;123;p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147632" y="3125603"/>
            <a:ext cx="1497150" cy="1819266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124" name="Google Shape;124;p2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414781" y="1028904"/>
            <a:ext cx="1590338" cy="2162094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"/>
            <a:headEnd len="sm" w="sm" type="none"/>
            <a:tailEnd len="sm" w="sm" type="none"/>
          </a:ln>
        </p:spPr>
      </p:pic>
      <p:sp>
        <p:nvSpPr>
          <p:cNvPr id="125" name="Google Shape;125;p20"/>
          <p:cNvSpPr txBox="1"/>
          <p:nvPr/>
        </p:nvSpPr>
        <p:spPr>
          <a:xfrm>
            <a:off x="1816172" y="1129144"/>
            <a:ext cx="1365000" cy="675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0"/>
          <p:cNvSpPr/>
          <p:nvPr/>
        </p:nvSpPr>
        <p:spPr>
          <a:xfrm>
            <a:off x="1885031" y="1099219"/>
            <a:ext cx="1227300" cy="6756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0"/>
          <p:cNvSpPr txBox="1"/>
          <p:nvPr/>
        </p:nvSpPr>
        <p:spPr>
          <a:xfrm>
            <a:off x="1850525" y="1129150"/>
            <a:ext cx="1296300" cy="5109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Heroes and Heroines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20"/>
          <p:cNvSpPr/>
          <p:nvPr/>
        </p:nvSpPr>
        <p:spPr>
          <a:xfrm>
            <a:off x="5815688" y="1129144"/>
            <a:ext cx="3109800" cy="5109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20"/>
          <p:cNvSpPr txBox="1"/>
          <p:nvPr/>
        </p:nvSpPr>
        <p:spPr>
          <a:xfrm>
            <a:off x="6280538" y="1184719"/>
            <a:ext cx="2180100" cy="3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Our Natural World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0"/>
          <p:cNvSpPr/>
          <p:nvPr/>
        </p:nvSpPr>
        <p:spPr>
          <a:xfrm>
            <a:off x="4213694" y="3191006"/>
            <a:ext cx="1365000" cy="675600"/>
          </a:xfrm>
          <a:prstGeom prst="rect">
            <a:avLst/>
          </a:prstGeom>
          <a:solidFill>
            <a:schemeClr val="lt2"/>
          </a:solidFill>
          <a:ln cap="flat" cmpd="sng" w="71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0"/>
          <p:cNvSpPr txBox="1"/>
          <p:nvPr/>
        </p:nvSpPr>
        <p:spPr>
          <a:xfrm>
            <a:off x="4282560" y="3194456"/>
            <a:ext cx="1227300" cy="5109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Tales From Wales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 txBox="1"/>
          <p:nvPr>
            <p:ph type="title"/>
          </p:nvPr>
        </p:nvSpPr>
        <p:spPr>
          <a:xfrm>
            <a:off x="198225" y="179425"/>
            <a:ext cx="4045200" cy="6621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Messy Morning!</a:t>
            </a:r>
            <a:endParaRPr/>
          </a:p>
        </p:txBody>
      </p:sp>
      <p:sp>
        <p:nvSpPr>
          <p:cNvPr id="137" name="Google Shape;137;p21"/>
          <p:cNvSpPr txBox="1"/>
          <p:nvPr>
            <p:ph idx="1" type="subTitle"/>
          </p:nvPr>
        </p:nvSpPr>
        <p:spPr>
          <a:xfrm>
            <a:off x="265500" y="1097700"/>
            <a:ext cx="4220100" cy="309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Engage:</a:t>
            </a:r>
            <a:endParaRPr b="1" sz="2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1" sz="2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Memorable Experience</a:t>
            </a:r>
            <a:endParaRPr b="1" sz="2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1" sz="28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FF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1"/>
          <p:cNvSpPr txBox="1"/>
          <p:nvPr/>
        </p:nvSpPr>
        <p:spPr>
          <a:xfrm>
            <a:off x="4739800" y="4336100"/>
            <a:ext cx="964500" cy="403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139" name="Google Shape;13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4450" y="2444649"/>
            <a:ext cx="3423176" cy="2574925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40" name="Google Shape;140;p21"/>
          <p:cNvPicPr preferRelativeResize="0"/>
          <p:nvPr/>
        </p:nvPicPr>
        <p:blipFill rotWithShape="1">
          <a:blip r:embed="rId4">
            <a:alphaModFix/>
          </a:blip>
          <a:srcRect b="13986" l="4057" r="8706" t="0"/>
          <a:stretch/>
        </p:blipFill>
        <p:spPr>
          <a:xfrm>
            <a:off x="5704300" y="179425"/>
            <a:ext cx="3263426" cy="2265226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41" name="Google Shape;141;p21"/>
          <p:cNvPicPr preferRelativeResize="0"/>
          <p:nvPr/>
        </p:nvPicPr>
        <p:blipFill rotWithShape="1">
          <a:blip r:embed="rId5">
            <a:alphaModFix/>
          </a:blip>
          <a:srcRect b="5500" l="0" r="0" t="10783"/>
          <a:stretch/>
        </p:blipFill>
        <p:spPr>
          <a:xfrm>
            <a:off x="4739789" y="2694525"/>
            <a:ext cx="3639337" cy="2265226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Paintbrush and Palette vector, Back to school gradient style icon (provided by Getty Images)" id="142" name="Google Shape;142;p21"/>
          <p:cNvPicPr preferRelativeResize="0"/>
          <p:nvPr/>
        </p:nvPicPr>
        <p:blipFill rotWithShape="1">
          <a:blip r:embed="rId6">
            <a:alphaModFix/>
          </a:blip>
          <a:srcRect b="5455" l="0" r="0" t="0"/>
          <a:stretch/>
        </p:blipFill>
        <p:spPr>
          <a:xfrm>
            <a:off x="3345950" y="886375"/>
            <a:ext cx="1173724" cy="1109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/>
          <p:nvPr>
            <p:ph type="title"/>
          </p:nvPr>
        </p:nvSpPr>
        <p:spPr>
          <a:xfrm>
            <a:off x="265500" y="237825"/>
            <a:ext cx="4045200" cy="6621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Sir Jay at Cardiff Castle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22"/>
          <p:cNvSpPr txBox="1"/>
          <p:nvPr>
            <p:ph idx="1" type="subTitle"/>
          </p:nvPr>
        </p:nvSpPr>
        <p:spPr>
          <a:xfrm>
            <a:off x="175500" y="1174750"/>
            <a:ext cx="4225200" cy="309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Memorable Experience</a:t>
            </a:r>
            <a:endParaRPr b="1" sz="2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3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 the expert!</a:t>
            </a:r>
            <a:endParaRPr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</p:txBody>
      </p:sp>
      <p:sp>
        <p:nvSpPr>
          <p:cNvPr id="149" name="Google Shape;149;p22"/>
          <p:cNvSpPr txBox="1"/>
          <p:nvPr/>
        </p:nvSpPr>
        <p:spPr>
          <a:xfrm>
            <a:off x="4859400" y="4373475"/>
            <a:ext cx="994200" cy="448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150" name="Google Shape;150;p22" title="IMG_7750.HEIC"/>
          <p:cNvPicPr preferRelativeResize="0"/>
          <p:nvPr/>
        </p:nvPicPr>
        <p:blipFill rotWithShape="1">
          <a:blip r:embed="rId3">
            <a:alphaModFix/>
          </a:blip>
          <a:srcRect b="17394" l="28012" r="25954" t="14449"/>
          <a:stretch/>
        </p:blipFill>
        <p:spPr>
          <a:xfrm>
            <a:off x="4706200" y="104600"/>
            <a:ext cx="2675400" cy="29706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51" name="Google Shape;151;p22" title="IMG_7715.HEIC"/>
          <p:cNvPicPr preferRelativeResize="0"/>
          <p:nvPr/>
        </p:nvPicPr>
        <p:blipFill rotWithShape="1">
          <a:blip r:embed="rId4">
            <a:alphaModFix/>
          </a:blip>
          <a:srcRect b="47983" l="37100" r="21947" t="7882"/>
          <a:stretch/>
        </p:blipFill>
        <p:spPr>
          <a:xfrm>
            <a:off x="6705750" y="3132450"/>
            <a:ext cx="2353200" cy="19020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52" name="Google Shape;152;p22" title="IMG_7858.jpg"/>
          <p:cNvPicPr preferRelativeResize="0"/>
          <p:nvPr/>
        </p:nvPicPr>
        <p:blipFill rotWithShape="1">
          <a:blip r:embed="rId5">
            <a:alphaModFix/>
          </a:blip>
          <a:srcRect b="0" l="0" r="0" t="6156"/>
          <a:stretch/>
        </p:blipFill>
        <p:spPr>
          <a:xfrm>
            <a:off x="515849" y="2730400"/>
            <a:ext cx="3256800" cy="2230800"/>
          </a:xfrm>
          <a:prstGeom prst="roundRect">
            <a:avLst>
              <a:gd fmla="val 16667" name="adj"/>
            </a:avLst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/>
          <p:nvPr>
            <p:ph type="title"/>
          </p:nvPr>
        </p:nvSpPr>
        <p:spPr>
          <a:xfrm>
            <a:off x="311700" y="84575"/>
            <a:ext cx="8520600" cy="8010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is learning is organised?</a:t>
            </a:r>
            <a:endParaRPr/>
          </a:p>
        </p:txBody>
      </p:sp>
      <p:sp>
        <p:nvSpPr>
          <p:cNvPr id="158" name="Google Shape;158;p23"/>
          <p:cNvSpPr txBox="1"/>
          <p:nvPr>
            <p:ph idx="1" type="body"/>
          </p:nvPr>
        </p:nvSpPr>
        <p:spPr>
          <a:xfrm>
            <a:off x="311700" y="1228675"/>
            <a:ext cx="8520600" cy="380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55814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Font typeface="Arial"/>
              <a:buChar char="•"/>
            </a:pPr>
            <a:r>
              <a:rPr b="1" lang="en-GB" sz="2446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Every day the children have a focussed activity with the teacher and with the TA</a:t>
            </a:r>
            <a:endParaRPr sz="244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5814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100000"/>
              <a:buFont typeface="Arial"/>
              <a:buChar char="•"/>
            </a:pPr>
            <a:r>
              <a:rPr b="1" lang="en-GB" sz="2446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For the focussed activities, children work in groups – this may be based on ability or mixed ability</a:t>
            </a:r>
            <a:endParaRPr sz="244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5814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Font typeface="Arial"/>
              <a:buChar char="•"/>
            </a:pPr>
            <a:r>
              <a:rPr b="1" lang="en-GB" sz="2446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 children also have access to the Enhanced provision, Continuous Provision and the Outdoor Learning area </a:t>
            </a:r>
            <a:endParaRPr sz="244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446"/>
          </a:p>
        </p:txBody>
      </p:sp>
      <p:pic>
        <p:nvPicPr>
          <p:cNvPr id="159" name="Google Shape;159;p2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9750" y="979275"/>
            <a:ext cx="8224500" cy="275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Outdoor Learning in Year 2 </a:t>
            </a:r>
            <a:endParaRPr b="0"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24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4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Ty Bronwen</a:t>
            </a:r>
            <a:endParaRPr sz="3200"/>
          </a:p>
        </p:txBody>
      </p:sp>
      <p:pic>
        <p:nvPicPr>
          <p:cNvPr id="167" name="Google Shape;16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47851" y="2029650"/>
            <a:ext cx="3969000" cy="2476500"/>
          </a:xfrm>
          <a:prstGeom prst="rect">
            <a:avLst/>
          </a:prstGeom>
          <a:noFill/>
          <a:ln cap="flat" cmpd="sng" w="28575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68" name="Google Shape;168;p24"/>
          <p:cNvPicPr preferRelativeResize="0"/>
          <p:nvPr/>
        </p:nvPicPr>
        <p:blipFill rotWithShape="1">
          <a:blip r:embed="rId4">
            <a:alphaModFix/>
          </a:blip>
          <a:srcRect b="35058" l="11570" r="27662" t="16135"/>
          <a:stretch/>
        </p:blipFill>
        <p:spPr>
          <a:xfrm>
            <a:off x="657875" y="1285125"/>
            <a:ext cx="3298075" cy="3619150"/>
          </a:xfrm>
          <a:prstGeom prst="rect">
            <a:avLst/>
          </a:prstGeom>
          <a:noFill/>
          <a:ln cap="flat" cmpd="sng" w="28575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69" name="Google Shape;169;p24"/>
          <p:cNvSpPr txBox="1"/>
          <p:nvPr/>
        </p:nvSpPr>
        <p:spPr>
          <a:xfrm>
            <a:off x="1287288" y="1444400"/>
            <a:ext cx="2110500" cy="4470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Nest Building</a:t>
            </a:r>
            <a:endParaRPr b="1" sz="1800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5"/>
          <p:cNvSpPr txBox="1"/>
          <p:nvPr>
            <p:ph type="title"/>
          </p:nvPr>
        </p:nvSpPr>
        <p:spPr>
          <a:xfrm>
            <a:off x="137475" y="202050"/>
            <a:ext cx="4343100" cy="6354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90"/>
              <a:buFont typeface="Comic Sans MS"/>
              <a:buNone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Additional Learning Needs</a:t>
            </a:r>
            <a:endParaRPr sz="2400"/>
          </a:p>
        </p:txBody>
      </p:sp>
      <p:sp>
        <p:nvSpPr>
          <p:cNvPr id="175" name="Google Shape;175;p25"/>
          <p:cNvSpPr txBox="1"/>
          <p:nvPr>
            <p:ph idx="2" type="body"/>
          </p:nvPr>
        </p:nvSpPr>
        <p:spPr>
          <a:xfrm>
            <a:off x="4960325" y="202050"/>
            <a:ext cx="3837000" cy="1968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Most children and young people will make good progress and will not have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Additional Learning Needs </a:t>
            </a: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(ALN) or require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Additional Learning Provision </a:t>
            </a: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(ALP). The individual needs of these children and young people will be met within </a:t>
            </a:r>
            <a:r>
              <a:rPr b="1"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universal provision</a:t>
            </a:r>
            <a:r>
              <a:rPr lang="en-GB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6" name="Google Shape;176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1650" y="969275"/>
            <a:ext cx="4023001" cy="4009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46475" y="2118275"/>
            <a:ext cx="1717750" cy="2634950"/>
          </a:xfrm>
          <a:prstGeom prst="rect">
            <a:avLst/>
          </a:prstGeom>
          <a:noFill/>
          <a:ln cap="flat" cmpd="sng" w="19050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78" name="Google Shape;178;p25"/>
          <p:cNvSpPr txBox="1"/>
          <p:nvPr/>
        </p:nvSpPr>
        <p:spPr>
          <a:xfrm>
            <a:off x="4881850" y="4246375"/>
            <a:ext cx="740100" cy="538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6"/>
          <p:cNvSpPr txBox="1"/>
          <p:nvPr>
            <p:ph type="title"/>
          </p:nvPr>
        </p:nvSpPr>
        <p:spPr>
          <a:xfrm>
            <a:off x="311700" y="126200"/>
            <a:ext cx="8520600" cy="6381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General information </a:t>
            </a:r>
            <a:endParaRPr sz="4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26"/>
          <p:cNvSpPr txBox="1"/>
          <p:nvPr>
            <p:ph idx="1" type="body"/>
          </p:nvPr>
        </p:nvSpPr>
        <p:spPr>
          <a:xfrm>
            <a:off x="311700" y="941475"/>
            <a:ext cx="8520600" cy="382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16985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392"/>
              <a:buFont typeface="Comic Sans MS"/>
              <a:buAutoNum type="arabicPeriod"/>
            </a:pPr>
            <a:r>
              <a:rPr b="1" lang="en-GB" sz="2392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Communication </a:t>
            </a:r>
            <a:endParaRPr b="1" sz="2392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2392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6985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392"/>
              <a:buFont typeface="Comic Sans MS"/>
              <a:buAutoNum type="arabicPeriod"/>
            </a:pPr>
            <a:r>
              <a:rPr b="1" lang="en-GB" sz="2392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Snack / School dinners  </a:t>
            </a:r>
            <a:endParaRPr b="1" sz="2392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2392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6985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392"/>
              <a:buFont typeface="Comic Sans MS"/>
              <a:buAutoNum type="arabicPeriod"/>
            </a:pPr>
            <a:r>
              <a:rPr b="1" lang="en-GB" sz="2392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School Uniform        </a:t>
            </a:r>
            <a:endParaRPr b="1" sz="2392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2392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6985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392"/>
              <a:buFont typeface="Comic Sans MS"/>
              <a:buAutoNum type="arabicPeriod"/>
            </a:pPr>
            <a:r>
              <a:rPr b="1" lang="en-GB" sz="2392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Attendance  </a:t>
            </a:r>
            <a:endParaRPr b="1" sz="2392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5" name="Google Shape;18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8000" y="1016525"/>
            <a:ext cx="1511725" cy="86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4125" y="2136979"/>
            <a:ext cx="1145600" cy="95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6"/>
          <p:cNvPicPr preferRelativeResize="0"/>
          <p:nvPr/>
        </p:nvPicPr>
        <p:blipFill rotWithShape="1">
          <a:blip r:embed="rId5">
            <a:alphaModFix/>
          </a:blip>
          <a:srcRect b="8945" l="0" r="0" t="14667"/>
          <a:stretch/>
        </p:blipFill>
        <p:spPr>
          <a:xfrm>
            <a:off x="5865500" y="2186394"/>
            <a:ext cx="1982799" cy="50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omic Sans MS"/>
              <a:buNone/>
            </a:pPr>
            <a:r>
              <a:rPr lang="en-GB" sz="4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can I help my child?</a:t>
            </a:r>
            <a:endParaRPr/>
          </a:p>
        </p:txBody>
      </p:sp>
      <p:sp>
        <p:nvSpPr>
          <p:cNvPr id="193" name="Google Shape;193;p2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96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Homework </a:t>
            </a:r>
            <a:r>
              <a:rPr lang="en-GB" sz="96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- what will this look like in Year 2? </a:t>
            </a:r>
            <a:endParaRPr sz="96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96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omic Sans MS"/>
              <a:buChar char="•"/>
            </a:pPr>
            <a:r>
              <a:rPr b="1" lang="en-GB" sz="6123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 folder home every Friday, which is returned the following Wednesday</a:t>
            </a:r>
            <a:endParaRPr b="1" sz="6123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omic Sans MS"/>
              <a:buChar char="•"/>
            </a:pPr>
            <a:r>
              <a:rPr b="1" lang="en-GB" sz="6123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term we will also send home their Big Maths and 100 words to practise</a:t>
            </a:r>
            <a:endParaRPr b="1" sz="6123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omic Sans MS"/>
              <a:buChar char="•"/>
            </a:pPr>
            <a:r>
              <a:rPr b="1" lang="en-GB" sz="6123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On the school </a:t>
            </a:r>
            <a:r>
              <a:rPr b="1" lang="en-GB" sz="6123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website, there is a list of the maths skills that we are covering </a:t>
            </a:r>
            <a:endParaRPr b="1" sz="6123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6123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6133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omic Sans MS"/>
              <a:buChar char="•"/>
            </a:pPr>
            <a:r>
              <a:rPr b="1" lang="en-GB" sz="6123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Encourage your child to be independent e.g. when getting dressed</a:t>
            </a:r>
            <a:endParaRPr sz="6123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11504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omic Sans MS"/>
              <a:buChar char="•"/>
            </a:pPr>
            <a:r>
              <a:rPr b="1" lang="en-GB" sz="6123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Enjoy the outdoors together!</a:t>
            </a:r>
            <a:endParaRPr b="1" sz="6123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11504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omic Sans MS"/>
              <a:buChar char="•"/>
            </a:pPr>
            <a:r>
              <a:rPr b="1" lang="en-GB" sz="6123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at numbers and words in the environment around them</a:t>
            </a:r>
            <a:endParaRPr b="1" sz="6123">
              <a:solidFill>
                <a:schemeClr val="accen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 sz="4523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t/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8"/>
          <p:cNvSpPr txBox="1"/>
          <p:nvPr>
            <p:ph type="title"/>
          </p:nvPr>
        </p:nvSpPr>
        <p:spPr>
          <a:xfrm>
            <a:off x="628650" y="109894"/>
            <a:ext cx="7886700" cy="994200"/>
          </a:xfrm>
          <a:prstGeom prst="rect">
            <a:avLst/>
          </a:prstGeom>
          <a:gradFill>
            <a:gsLst>
              <a:gs pos="0">
                <a:srgbClr val="40FFD7"/>
              </a:gs>
              <a:gs pos="100000">
                <a:srgbClr val="07B691"/>
              </a:gs>
            </a:gsLst>
            <a:lin ang="5400012" scaled="0"/>
          </a:gra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mic Sans MS"/>
              <a:buNone/>
            </a:pPr>
            <a:r>
              <a:rPr lang="en-GB" sz="2100">
                <a:latin typeface="Comic Sans MS"/>
                <a:ea typeface="Comic Sans MS"/>
                <a:cs typeface="Comic Sans MS"/>
                <a:sym typeface="Comic Sans MS"/>
              </a:rPr>
              <a:t>Reading is a gift that grows a child’s mind, strengthens connections, and sparks their own creativity.</a:t>
            </a:r>
            <a:endParaRPr sz="2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8"/>
          <p:cNvSpPr txBox="1"/>
          <p:nvPr>
            <p:ph idx="1" type="body"/>
          </p:nvPr>
        </p:nvSpPr>
        <p:spPr>
          <a:xfrm>
            <a:off x="628650" y="1369219"/>
            <a:ext cx="7886700" cy="37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/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-6350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t/>
            </a:r>
            <a:endParaRPr b="1"/>
          </a:p>
          <a:p>
            <a:pPr indent="0" lvl="0" marL="0" rt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3A3A3A"/>
              </a:buClr>
              <a:buSzPts val="2100"/>
              <a:buNone/>
            </a:pPr>
            <a:r>
              <a:rPr b="1" i="1" lang="en-GB">
                <a:solidFill>
                  <a:srgbClr val="3A3A3A"/>
                </a:solidFill>
                <a:latin typeface="Montserrat"/>
                <a:ea typeface="Montserrat"/>
                <a:cs typeface="Montserrat"/>
                <a:sym typeface="Montserrat"/>
              </a:rPr>
              <a:t>“A book is a dream that you hold in your hand.”</a:t>
            </a:r>
            <a:endParaRPr b="1" i="1">
              <a:solidFill>
                <a:srgbClr val="3A3A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3A3A3A"/>
              </a:buClr>
              <a:buSzPts val="2100"/>
              <a:buNone/>
            </a:pPr>
            <a:r>
              <a:rPr b="1" i="1" lang="en-GB">
                <a:solidFill>
                  <a:srgbClr val="3A3A3A"/>
                </a:solidFill>
                <a:latin typeface="Montserrat"/>
                <a:ea typeface="Montserrat"/>
                <a:cs typeface="Montserrat"/>
                <a:sym typeface="Montserrat"/>
              </a:rPr>
              <a:t> Neil Gaiman</a:t>
            </a:r>
            <a:endParaRPr b="1"/>
          </a:p>
        </p:txBody>
      </p:sp>
      <p:pic>
        <p:nvPicPr>
          <p:cNvPr id="200" name="Google Shape;200;p28" title="ChatGPT Image Sep 20, 2025 at 03_40_23 PM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77000" y="1239925"/>
            <a:ext cx="2639400" cy="2639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9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Reading and Monster Phonics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6" name="Google Shape;206;p29"/>
          <p:cNvSpPr txBox="1"/>
          <p:nvPr>
            <p:ph idx="2" type="body"/>
          </p:nvPr>
        </p:nvSpPr>
        <p:spPr>
          <a:xfrm>
            <a:off x="4463175" y="1128875"/>
            <a:ext cx="4369200" cy="348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3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Learning to read is one of the most important skills a child will ever develop.</a:t>
            </a:r>
            <a:endParaRPr sz="113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00355" lvl="0" marL="45720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30"/>
              <a:buFont typeface="Comic Sans MS"/>
              <a:buChar char="●"/>
            </a:pPr>
            <a:r>
              <a:rPr lang="en-GB" sz="113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Monster Phonics teaches children to read in a clear, step-by-step way.</a:t>
            </a:r>
            <a:endParaRPr sz="113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00355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30"/>
              <a:buFont typeface="Comic Sans MS"/>
              <a:buChar char="●"/>
            </a:pPr>
            <a:r>
              <a:rPr lang="en-GB" sz="113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programme follows a carefully planned sequence, introducing new sounds and spelling patterns at the right time so that every child can build on what they already know.</a:t>
            </a:r>
            <a:endParaRPr sz="113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00355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30"/>
              <a:buFont typeface="Comic Sans MS"/>
              <a:buChar char="●"/>
            </a:pPr>
            <a:r>
              <a:rPr lang="en-GB" sz="113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can make a huge difference to your child's reading by spending just a few minutes each day reading together. Regular reading, practising phonics sounds and talking about books all help to build confidence and fluency.</a:t>
            </a:r>
            <a:endParaRPr sz="113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00355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30"/>
              <a:buFont typeface="Comic Sans MS"/>
              <a:buChar char="●"/>
            </a:pPr>
            <a:r>
              <a:rPr lang="en-GB" sz="113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find out more about how Monster Phonics teaches reading and discover practical tips for supporting your child, visit the Monster Phonics Parent Information page:https://monsterphonics.com/phonics-support-for-parents/</a:t>
            </a:r>
            <a:endParaRPr sz="113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03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SzPts val="853"/>
              <a:buNone/>
            </a:pPr>
            <a:r>
              <a:t/>
            </a:r>
            <a:endParaRPr sz="1085"/>
          </a:p>
        </p:txBody>
      </p:sp>
      <p:sp>
        <p:nvSpPr>
          <p:cNvPr id="207" name="Google Shape;207;p29"/>
          <p:cNvSpPr txBox="1"/>
          <p:nvPr/>
        </p:nvSpPr>
        <p:spPr>
          <a:xfrm>
            <a:off x="52325" y="4684900"/>
            <a:ext cx="6309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  <a:hlinkClick r:id="rId3"/>
              </a:rPr>
              <a:t>https://monsterphonics.com/phonics-support-for-parents/#video-2</a:t>
            </a:r>
            <a:endParaRPr b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8" name="Google Shape;20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975" y="1274746"/>
            <a:ext cx="3195675" cy="318930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