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9" roundtripDataSignature="AMtx7mhdTM58vssBbUmiVTu8j0eHAE6P6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7" name="Google Shape;97;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251f3f9820e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g251f3f9820e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251f3f9820e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4" name="Google Shape;114;g251f3f9820e_0_11: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51f3f9820e_0_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0" name="Google Shape;120;g251f3f9820e_0_127: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3ec4b49846e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6" name="Google Shape;126;g3ec4b49846e_1_0: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3" name="Google Shape;183;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9" name="Google Shape;189;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6" name="Google Shape;196;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3" name="Google Shape;203;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251f3f9820e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9" name="Google Shape;209;g251f3f9820e_0_18: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362898fa02d_0_5:notes"/>
          <p:cNvSpPr>
            <a:spLocks noGrp="1" noRot="1" noChangeAspect="1"/>
          </p:cNvSpPr>
          <p:nvPr>
            <p:ph type="sldImg" idx="2"/>
          </p:nvPr>
        </p:nvSpPr>
        <p:spPr>
          <a:xfrm>
            <a:off x="1143225" y="685800"/>
            <a:ext cx="4572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362898fa02d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1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8"/>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18"/>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1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1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1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1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2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2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3"/>
          <p:cNvSpPr>
            <a:spLocks noGrp="1"/>
          </p:cNvSpPr>
          <p:nvPr>
            <p:ph type="pic" idx="2"/>
          </p:nvPr>
        </p:nvSpPr>
        <p:spPr>
          <a:xfrm>
            <a:off x="5183188" y="987425"/>
            <a:ext cx="6172200" cy="4873625"/>
          </a:xfrm>
          <a:prstGeom prst="rect">
            <a:avLst/>
          </a:prstGeom>
          <a:noFill/>
          <a:ln>
            <a:noFill/>
          </a:ln>
        </p:spPr>
      </p:sp>
      <p:sp>
        <p:nvSpPr>
          <p:cNvPr id="64" name="Google Shape;64;p2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2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4.jpg"/><Relationship Id="rId13" Type="http://schemas.openxmlformats.org/officeDocument/2006/relationships/image" Target="../media/image19.png"/><Relationship Id="rId3" Type="http://schemas.openxmlformats.org/officeDocument/2006/relationships/image" Target="../media/image9.jpg"/><Relationship Id="rId7" Type="http://schemas.openxmlformats.org/officeDocument/2006/relationships/image" Target="../media/image13.jpg"/><Relationship Id="rId12"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2.jpg"/><Relationship Id="rId11" Type="http://schemas.openxmlformats.org/officeDocument/2006/relationships/image" Target="../media/image17.png"/><Relationship Id="rId5" Type="http://schemas.openxmlformats.org/officeDocument/2006/relationships/image" Target="../media/image11.jpg"/><Relationship Id="rId15" Type="http://schemas.openxmlformats.org/officeDocument/2006/relationships/image" Target="../media/image21.png"/><Relationship Id="rId10" Type="http://schemas.openxmlformats.org/officeDocument/2006/relationships/image" Target="../media/image16.jpg"/><Relationship Id="rId4" Type="http://schemas.openxmlformats.org/officeDocument/2006/relationships/image" Target="../media/image10.png"/><Relationship Id="rId9" Type="http://schemas.openxmlformats.org/officeDocument/2006/relationships/image" Target="../media/image15.jpg"/><Relationship Id="rId14" Type="http://schemas.openxmlformats.org/officeDocument/2006/relationships/image" Target="../media/image20.jp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youtube.com/watch?v=-_goO80d_W0"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6.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AB6FE7"/>
            </a:gs>
            <a:gs pos="74000">
              <a:srgbClr val="A9BEE4"/>
            </a:gs>
            <a:gs pos="83000">
              <a:srgbClr val="A9BEE4"/>
            </a:gs>
            <a:gs pos="100000">
              <a:srgbClr val="C5D3ED"/>
            </a:gs>
          </a:gsLst>
          <a:lin ang="5400000" scaled="0"/>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414425" y="1258249"/>
            <a:ext cx="9144000" cy="17544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omic Sans MS"/>
              <a:buNone/>
            </a:pPr>
            <a:r>
              <a:rPr lang="en-GB" b="1">
                <a:latin typeface="Comic Sans MS"/>
                <a:ea typeface="Comic Sans MS"/>
                <a:cs typeface="Comic Sans MS"/>
                <a:sym typeface="Comic Sans MS"/>
              </a:rPr>
              <a:t>Curriculum Meeting</a:t>
            </a:r>
            <a:endParaRPr b="1">
              <a:latin typeface="Comic Sans MS"/>
              <a:ea typeface="Comic Sans MS"/>
              <a:cs typeface="Comic Sans MS"/>
              <a:sym typeface="Comic Sans MS"/>
            </a:endParaRPr>
          </a:p>
          <a:p>
            <a:pPr marL="0" lvl="0" indent="0" algn="ctr" rtl="0">
              <a:spcBef>
                <a:spcPts val="0"/>
              </a:spcBef>
              <a:spcAft>
                <a:spcPts val="0"/>
              </a:spcAft>
              <a:buClr>
                <a:schemeClr val="dk1"/>
              </a:buClr>
              <a:buSzPts val="6600"/>
              <a:buFont typeface="Arial"/>
              <a:buNone/>
            </a:pPr>
            <a:r>
              <a:rPr lang="en-GB" b="1">
                <a:latin typeface="Comic Sans MS"/>
                <a:ea typeface="Comic Sans MS"/>
                <a:cs typeface="Comic Sans MS"/>
                <a:sym typeface="Comic Sans MS"/>
              </a:rPr>
              <a:t>Reception</a:t>
            </a:r>
            <a:endParaRPr sz="3300"/>
          </a:p>
        </p:txBody>
      </p:sp>
      <p:sp>
        <p:nvSpPr>
          <p:cNvPr id="85" name="Google Shape;85;p1"/>
          <p:cNvSpPr txBox="1">
            <a:spLocks noGrp="1"/>
          </p:cNvSpPr>
          <p:nvPr>
            <p:ph type="subTitle" idx="1"/>
          </p:nvPr>
        </p:nvSpPr>
        <p:spPr>
          <a:xfrm>
            <a:off x="251275" y="3012641"/>
            <a:ext cx="9144000" cy="588900"/>
          </a:xfrm>
          <a:prstGeom prst="rect">
            <a:avLst/>
          </a:prstGeom>
          <a:noFill/>
          <a:ln>
            <a:noFill/>
          </a:ln>
        </p:spPr>
        <p:txBody>
          <a:bodyPr spcFirstLastPara="1" wrap="square" lIns="91425" tIns="45700" rIns="91425" bIns="45700" anchor="t" anchorCtr="0">
            <a:normAutofit fontScale="25000" lnSpcReduction="20000"/>
          </a:bodyPr>
          <a:lstStyle/>
          <a:p>
            <a:pPr marL="0" lvl="0" indent="0" algn="ctr" rtl="0">
              <a:lnSpc>
                <a:spcPct val="90000"/>
              </a:lnSpc>
              <a:spcBef>
                <a:spcPts val="0"/>
              </a:spcBef>
              <a:spcAft>
                <a:spcPts val="0"/>
              </a:spcAft>
              <a:buClr>
                <a:schemeClr val="dk1"/>
              </a:buClr>
              <a:buSzPct val="48529"/>
              <a:buNone/>
            </a:pPr>
            <a:r>
              <a:rPr lang="en-GB" sz="13600" b="1">
                <a:solidFill>
                  <a:srgbClr val="FF0000"/>
                </a:solidFill>
                <a:latin typeface="Comic Sans MS"/>
                <a:ea typeface="Comic Sans MS"/>
                <a:cs typeface="Comic Sans MS"/>
                <a:sym typeface="Comic Sans MS"/>
              </a:rPr>
              <a:t>Cyfarfod Cwricwlwm Dosbarth Derbyn</a:t>
            </a:r>
            <a:r>
              <a:rPr lang="en-GB" sz="24000" b="1">
                <a:latin typeface="Comic Sans MS"/>
                <a:ea typeface="Comic Sans MS"/>
                <a:cs typeface="Comic Sans MS"/>
                <a:sym typeface="Comic Sans MS"/>
              </a:rPr>
              <a:t> </a:t>
            </a:r>
            <a:endParaRPr sz="24000"/>
          </a:p>
          <a:p>
            <a:pPr marL="0" lvl="0" indent="0" algn="ctr" rtl="0">
              <a:lnSpc>
                <a:spcPct val="90000"/>
              </a:lnSpc>
              <a:spcBef>
                <a:spcPts val="1000"/>
              </a:spcBef>
              <a:spcAft>
                <a:spcPts val="0"/>
              </a:spcAft>
              <a:buClr>
                <a:schemeClr val="dk1"/>
              </a:buClr>
              <a:buSzPct val="100000"/>
              <a:buNone/>
            </a:pPr>
            <a:endParaRPr sz="6600" b="1">
              <a:latin typeface="Comic Sans MS"/>
              <a:ea typeface="Comic Sans MS"/>
              <a:cs typeface="Comic Sans MS"/>
              <a:sym typeface="Comic Sans MS"/>
            </a:endParaRPr>
          </a:p>
          <a:p>
            <a:pPr marL="0" lvl="0" indent="0" algn="ctr" rtl="0">
              <a:lnSpc>
                <a:spcPct val="90000"/>
              </a:lnSpc>
              <a:spcBef>
                <a:spcPts val="1000"/>
              </a:spcBef>
              <a:spcAft>
                <a:spcPts val="0"/>
              </a:spcAft>
              <a:buClr>
                <a:schemeClr val="dk1"/>
              </a:buClr>
              <a:buSzPct val="100000"/>
              <a:buNone/>
            </a:pPr>
            <a:endParaRPr sz="6600" b="1">
              <a:latin typeface="Comic Sans MS"/>
              <a:ea typeface="Comic Sans MS"/>
              <a:cs typeface="Comic Sans MS"/>
              <a:sym typeface="Comic Sans MS"/>
            </a:endParaRPr>
          </a:p>
        </p:txBody>
      </p:sp>
      <p:sp>
        <p:nvSpPr>
          <p:cNvPr id="86" name="Google Shape;86;p1"/>
          <p:cNvSpPr txBox="1"/>
          <p:nvPr/>
        </p:nvSpPr>
        <p:spPr>
          <a:xfrm>
            <a:off x="1652550" y="4286629"/>
            <a:ext cx="8886900" cy="1754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3600"/>
              <a:buFont typeface="Arial"/>
              <a:buNone/>
            </a:pPr>
            <a:r>
              <a:rPr lang="en-GB" sz="3600" b="1" i="1" u="none" strike="noStrike" cap="none">
                <a:solidFill>
                  <a:schemeClr val="lt1"/>
                </a:solidFill>
                <a:latin typeface="Comic Sans MS"/>
                <a:ea typeface="Comic Sans MS"/>
                <a:cs typeface="Comic Sans MS"/>
                <a:sym typeface="Comic Sans MS"/>
              </a:rPr>
              <a:t>Living and Learning Together in our Caring, Happy, Motivating and Engaged Community  </a:t>
            </a:r>
            <a:endParaRPr sz="1400" b="0" i="0" u="none" strike="noStrike" cap="none">
              <a:solidFill>
                <a:srgbClr val="000000"/>
              </a:solidFill>
              <a:latin typeface="Arial"/>
              <a:ea typeface="Arial"/>
              <a:cs typeface="Arial"/>
              <a:sym typeface="Arial"/>
            </a:endParaRPr>
          </a:p>
        </p:txBody>
      </p:sp>
      <p:pic>
        <p:nvPicPr>
          <p:cNvPr id="87" name="Google Shape;87;p1" descr="https://lh3.googleusercontent.com/SNi8dsxX3UNVWGkEXROgubz-BTBf0TfK3qZ64xUyJvUCPNGZ9Yz8ApnS29RhjkvYEfcEgmDEFofz64p3DcIIFRkZeYw2QV698Ix0UX-WpFtQCAoUruim7FMLt5NGQHK1vIU0tjOoofsZN7BW40AJXPucS9dZfIxr-6xtd51bfipH9ZffSe0yygde0IgE=nw"/>
          <p:cNvPicPr preferRelativeResize="0"/>
          <p:nvPr/>
        </p:nvPicPr>
        <p:blipFill rotWithShape="1">
          <a:blip r:embed="rId3">
            <a:alphaModFix/>
          </a:blip>
          <a:srcRect/>
          <a:stretch/>
        </p:blipFill>
        <p:spPr>
          <a:xfrm>
            <a:off x="9558436" y="1238974"/>
            <a:ext cx="2381838" cy="238183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3"/>
          <p:cNvSpPr txBox="1">
            <a:spLocks noGrp="1"/>
          </p:cNvSpPr>
          <p:nvPr>
            <p:ph type="title"/>
          </p:nvPr>
        </p:nvSpPr>
        <p:spPr>
          <a:xfrm>
            <a:off x="838200" y="365125"/>
            <a:ext cx="10515600" cy="1325700"/>
          </a:xfrm>
          <a:prstGeom prst="rect">
            <a:avLst/>
          </a:prstGeom>
          <a:gradFill>
            <a:gsLst>
              <a:gs pos="0">
                <a:srgbClr val="C99EFF"/>
              </a:gs>
              <a:gs pos="50000">
                <a:srgbClr val="DBC2FF"/>
              </a:gs>
              <a:gs pos="100000">
                <a:srgbClr val="ECE1FF"/>
              </a:gs>
            </a:gsLst>
            <a:path path="circle">
              <a:fillToRect t="100000" r="100000"/>
            </a:path>
            <a:tileRect l="-100000" b="-100000"/>
          </a:gra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Starting school</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ts val="4400"/>
              <a:buFont typeface="Comic Sans MS"/>
              <a:buNone/>
            </a:pPr>
            <a:r>
              <a:rPr lang="en-GB" sz="2600" b="1">
                <a:solidFill>
                  <a:srgbClr val="FF0000"/>
                </a:solidFill>
                <a:latin typeface="Comic Sans MS"/>
                <a:ea typeface="Comic Sans MS"/>
                <a:cs typeface="Comic Sans MS"/>
                <a:sym typeface="Comic Sans MS"/>
              </a:rPr>
              <a:t>Dechrau yn yr ysgol</a:t>
            </a:r>
            <a:endParaRPr sz="2600" b="1">
              <a:solidFill>
                <a:srgbClr val="FF0000"/>
              </a:solidFill>
              <a:latin typeface="Comic Sans MS"/>
              <a:ea typeface="Comic Sans MS"/>
              <a:cs typeface="Comic Sans MS"/>
              <a:sym typeface="Comic Sans MS"/>
            </a:endParaRPr>
          </a:p>
        </p:txBody>
      </p:sp>
      <p:sp>
        <p:nvSpPr>
          <p:cNvPr id="93" name="Google Shape;93;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p>
            <a:pPr marL="228600" lvl="0" indent="-64135" algn="l" rtl="0">
              <a:lnSpc>
                <a:spcPct val="90000"/>
              </a:lnSpc>
              <a:spcBef>
                <a:spcPts val="0"/>
              </a:spcBef>
              <a:spcAft>
                <a:spcPts val="0"/>
              </a:spcAft>
              <a:buClr>
                <a:schemeClr val="dk1"/>
              </a:buClr>
              <a:buSzPts val="2800"/>
              <a:buNone/>
            </a:pPr>
            <a:endParaRPr b="1"/>
          </a:p>
          <a:p>
            <a:pPr marL="228600" lvl="0" indent="-228600" algn="l" rtl="0">
              <a:lnSpc>
                <a:spcPct val="90000"/>
              </a:lnSpc>
              <a:spcBef>
                <a:spcPts val="1000"/>
              </a:spcBef>
              <a:spcAft>
                <a:spcPts val="0"/>
              </a:spcAft>
              <a:buClr>
                <a:schemeClr val="dk1"/>
              </a:buClr>
              <a:buSzPts val="2800"/>
              <a:buChar char="•"/>
            </a:pPr>
            <a:r>
              <a:rPr lang="en-GB" b="1"/>
              <a:t>Partnership</a:t>
            </a:r>
            <a:endParaRPr/>
          </a:p>
          <a:p>
            <a:pPr marL="228600" lvl="0" indent="-228600" algn="l" rtl="0">
              <a:lnSpc>
                <a:spcPct val="90000"/>
              </a:lnSpc>
              <a:spcBef>
                <a:spcPts val="1000"/>
              </a:spcBef>
              <a:spcAft>
                <a:spcPts val="0"/>
              </a:spcAft>
              <a:buClr>
                <a:srgbClr val="0000FF"/>
              </a:buClr>
              <a:buSzPts val="2800"/>
              <a:buChar char="•"/>
            </a:pPr>
            <a:r>
              <a:rPr lang="en-GB" b="1">
                <a:solidFill>
                  <a:srgbClr val="0000FF"/>
                </a:solidFill>
              </a:rPr>
              <a:t>Children, parents, staff                         </a:t>
            </a:r>
            <a:endParaRPr/>
          </a:p>
          <a:p>
            <a:pPr marL="228600" lvl="0" indent="-228600" algn="l" rtl="0">
              <a:lnSpc>
                <a:spcPct val="90000"/>
              </a:lnSpc>
              <a:spcBef>
                <a:spcPts val="1000"/>
              </a:spcBef>
              <a:spcAft>
                <a:spcPts val="0"/>
              </a:spcAft>
              <a:buClr>
                <a:srgbClr val="681EB2"/>
              </a:buClr>
              <a:buSzPts val="2800"/>
              <a:buChar char="•"/>
            </a:pPr>
            <a:r>
              <a:rPr lang="en-GB" b="1">
                <a:solidFill>
                  <a:srgbClr val="681EB2"/>
                </a:solidFill>
              </a:rPr>
              <a:t>Working together</a:t>
            </a:r>
            <a:endParaRPr b="1">
              <a:solidFill>
                <a:srgbClr val="681EB2"/>
              </a:solidFill>
            </a:endParaRPr>
          </a:p>
          <a:p>
            <a:pPr marL="228600" lvl="0" indent="-178435" algn="l" rtl="0">
              <a:lnSpc>
                <a:spcPct val="90000"/>
              </a:lnSpc>
              <a:spcBef>
                <a:spcPts val="1000"/>
              </a:spcBef>
              <a:spcAft>
                <a:spcPts val="0"/>
              </a:spcAft>
              <a:buClr>
                <a:srgbClr val="681EB2"/>
              </a:buClr>
              <a:buSzPts val="1800"/>
              <a:buChar char="•"/>
            </a:pPr>
            <a:r>
              <a:rPr lang="en-GB" b="1">
                <a:solidFill>
                  <a:srgbClr val="681EB2"/>
                </a:solidFill>
              </a:rPr>
              <a:t>Lakeside nursery</a:t>
            </a:r>
            <a:endParaRPr b="1">
              <a:solidFill>
                <a:srgbClr val="681EB2"/>
              </a:solidFill>
            </a:endParaRPr>
          </a:p>
          <a:p>
            <a:pPr marL="228600" lvl="0" indent="-178435" algn="l" rtl="0">
              <a:lnSpc>
                <a:spcPct val="90000"/>
              </a:lnSpc>
              <a:spcBef>
                <a:spcPts val="1000"/>
              </a:spcBef>
              <a:spcAft>
                <a:spcPts val="0"/>
              </a:spcAft>
              <a:buClr>
                <a:srgbClr val="681EB2"/>
              </a:buClr>
              <a:buSzPts val="1800"/>
              <a:buChar char="•"/>
            </a:pPr>
            <a:r>
              <a:rPr lang="en-GB" b="1">
                <a:solidFill>
                  <a:srgbClr val="681EB2"/>
                </a:solidFill>
              </a:rPr>
              <a:t>Other nurseries </a:t>
            </a:r>
            <a:endParaRPr b="1">
              <a:solidFill>
                <a:srgbClr val="681EB2"/>
              </a:solidFill>
            </a:endParaRPr>
          </a:p>
          <a:p>
            <a:pPr marL="228600" lvl="0" indent="0" algn="l" rtl="0">
              <a:lnSpc>
                <a:spcPct val="90000"/>
              </a:lnSpc>
              <a:spcBef>
                <a:spcPts val="1000"/>
              </a:spcBef>
              <a:spcAft>
                <a:spcPts val="0"/>
              </a:spcAft>
              <a:buSzPts val="1800"/>
              <a:buNone/>
            </a:pPr>
            <a:endParaRPr b="1">
              <a:solidFill>
                <a:srgbClr val="681EB2"/>
              </a:solidFill>
            </a:endParaRPr>
          </a:p>
          <a:p>
            <a:pPr marL="0" lvl="0" indent="0" algn="ctr" rtl="0">
              <a:lnSpc>
                <a:spcPct val="90000"/>
              </a:lnSpc>
              <a:spcBef>
                <a:spcPts val="1000"/>
              </a:spcBef>
              <a:spcAft>
                <a:spcPts val="0"/>
              </a:spcAft>
              <a:buClr>
                <a:srgbClr val="3A3A3A"/>
              </a:buClr>
              <a:buSzPts val="2800"/>
              <a:buNone/>
            </a:pPr>
            <a:endParaRPr b="1"/>
          </a:p>
        </p:txBody>
      </p:sp>
      <p:pic>
        <p:nvPicPr>
          <p:cNvPr id="94" name="Google Shape;94;p13"/>
          <p:cNvPicPr preferRelativeResize="0"/>
          <p:nvPr/>
        </p:nvPicPr>
        <p:blipFill rotWithShape="1">
          <a:blip r:embed="rId3">
            <a:alphaModFix/>
          </a:blip>
          <a:srcRect/>
          <a:stretch/>
        </p:blipFill>
        <p:spPr>
          <a:xfrm>
            <a:off x="5148262" y="1916112"/>
            <a:ext cx="3632199" cy="376713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3"/>
          <p:cNvSpPr txBox="1">
            <a:spLocks noGrp="1"/>
          </p:cNvSpPr>
          <p:nvPr>
            <p:ph type="title"/>
          </p:nvPr>
        </p:nvSpPr>
        <p:spPr>
          <a:xfrm>
            <a:off x="838200" y="365125"/>
            <a:ext cx="10515600" cy="1086300"/>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omic Sans MS"/>
              <a:buNone/>
            </a:pPr>
            <a:r>
              <a:rPr lang="en-GB" b="1">
                <a:latin typeface="Comic Sans MS"/>
                <a:ea typeface="Comic Sans MS"/>
                <a:cs typeface="Comic Sans MS"/>
                <a:sym typeface="Comic Sans MS"/>
              </a:rPr>
              <a:t>Meet the Reception Team</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ct val="114451"/>
              <a:buFont typeface="Comic Sans MS"/>
              <a:buNone/>
            </a:pPr>
            <a:r>
              <a:rPr lang="en-GB" sz="3844" b="1">
                <a:solidFill>
                  <a:srgbClr val="FF0000"/>
                </a:solidFill>
                <a:latin typeface="Comic Sans MS"/>
                <a:ea typeface="Comic Sans MS"/>
                <a:cs typeface="Comic Sans MS"/>
                <a:sym typeface="Comic Sans MS"/>
              </a:rPr>
              <a:t>T</a:t>
            </a:r>
            <a:r>
              <a:rPr lang="en-GB" sz="4556" b="1">
                <a:solidFill>
                  <a:srgbClr val="FF0000"/>
                </a:solidFill>
              </a:rPr>
              <a:t>î</a:t>
            </a:r>
            <a:r>
              <a:rPr lang="en-GB" sz="544">
                <a:solidFill>
                  <a:srgbClr val="FF0000"/>
                </a:solidFill>
                <a:latin typeface="Arial"/>
                <a:ea typeface="Arial"/>
                <a:cs typeface="Arial"/>
                <a:sym typeface="Arial"/>
              </a:rPr>
              <a:t> </a:t>
            </a:r>
            <a:r>
              <a:rPr lang="en-GB" sz="3844" b="1">
                <a:solidFill>
                  <a:srgbClr val="FF0000"/>
                </a:solidFill>
                <a:latin typeface="Comic Sans MS"/>
                <a:ea typeface="Comic Sans MS"/>
                <a:cs typeface="Comic Sans MS"/>
                <a:sym typeface="Comic Sans MS"/>
              </a:rPr>
              <a:t>m y Dosbarth Derbyn</a:t>
            </a:r>
            <a:r>
              <a:rPr lang="en-GB" b="1">
                <a:solidFill>
                  <a:srgbClr val="FF0000"/>
                </a:solidFill>
                <a:latin typeface="Comic Sans MS"/>
                <a:ea typeface="Comic Sans MS"/>
                <a:cs typeface="Comic Sans MS"/>
                <a:sym typeface="Comic Sans MS"/>
              </a:rPr>
              <a:t> </a:t>
            </a:r>
            <a:endParaRPr>
              <a:solidFill>
                <a:srgbClr val="FF0000"/>
              </a:solidFill>
            </a:endParaRPr>
          </a:p>
        </p:txBody>
      </p:sp>
      <p:pic>
        <p:nvPicPr>
          <p:cNvPr id="100" name="Google Shape;100;p3"/>
          <p:cNvPicPr preferRelativeResize="0"/>
          <p:nvPr/>
        </p:nvPicPr>
        <p:blipFill rotWithShape="1">
          <a:blip r:embed="rId3">
            <a:alphaModFix/>
          </a:blip>
          <a:srcRect l="20783" t="31483" r="20934" b="2219"/>
          <a:stretch/>
        </p:blipFill>
        <p:spPr>
          <a:xfrm>
            <a:off x="5322463" y="1566850"/>
            <a:ext cx="1876950" cy="2611800"/>
          </a:xfrm>
          <a:prstGeom prst="rect">
            <a:avLst/>
          </a:prstGeom>
          <a:noFill/>
          <a:ln>
            <a:noFill/>
          </a:ln>
        </p:spPr>
      </p:pic>
      <p:pic>
        <p:nvPicPr>
          <p:cNvPr id="101" name="Google Shape;101;p3"/>
          <p:cNvPicPr preferRelativeResize="0"/>
          <p:nvPr/>
        </p:nvPicPr>
        <p:blipFill rotWithShape="1">
          <a:blip r:embed="rId4">
            <a:alphaModFix/>
          </a:blip>
          <a:srcRect l="13608" t="22667" r="19874" b="2223"/>
          <a:stretch/>
        </p:blipFill>
        <p:spPr>
          <a:xfrm>
            <a:off x="2169000" y="1566850"/>
            <a:ext cx="1876955" cy="2611788"/>
          </a:xfrm>
          <a:prstGeom prst="rect">
            <a:avLst/>
          </a:prstGeom>
          <a:noFill/>
          <a:ln>
            <a:noFill/>
          </a:ln>
        </p:spPr>
      </p:pic>
      <p:pic>
        <p:nvPicPr>
          <p:cNvPr id="102" name="Google Shape;102;p3"/>
          <p:cNvPicPr preferRelativeResize="0"/>
          <p:nvPr/>
        </p:nvPicPr>
        <p:blipFill rotWithShape="1">
          <a:blip r:embed="rId5">
            <a:alphaModFix/>
          </a:blip>
          <a:srcRect l="16660" t="26871" r="18789" b="2225"/>
          <a:stretch/>
        </p:blipFill>
        <p:spPr>
          <a:xfrm>
            <a:off x="2117250" y="4294087"/>
            <a:ext cx="1980455" cy="2611800"/>
          </a:xfrm>
          <a:prstGeom prst="rect">
            <a:avLst/>
          </a:prstGeom>
          <a:noFill/>
          <a:ln>
            <a:noFill/>
          </a:ln>
        </p:spPr>
      </p:pic>
      <p:pic>
        <p:nvPicPr>
          <p:cNvPr id="103" name="Google Shape;103;p3"/>
          <p:cNvPicPr preferRelativeResize="0"/>
          <p:nvPr/>
        </p:nvPicPr>
        <p:blipFill rotWithShape="1">
          <a:blip r:embed="rId6">
            <a:alphaModFix/>
          </a:blip>
          <a:srcRect/>
          <a:stretch/>
        </p:blipFill>
        <p:spPr>
          <a:xfrm>
            <a:off x="8220200" y="4166175"/>
            <a:ext cx="1814449" cy="2611799"/>
          </a:xfrm>
          <a:prstGeom prst="rect">
            <a:avLst/>
          </a:prstGeom>
          <a:noFill/>
          <a:ln>
            <a:noFill/>
          </a:ln>
        </p:spPr>
      </p:pic>
      <p:pic>
        <p:nvPicPr>
          <p:cNvPr id="104" name="Google Shape;104;p3"/>
          <p:cNvPicPr preferRelativeResize="0"/>
          <p:nvPr/>
        </p:nvPicPr>
        <p:blipFill rotWithShape="1">
          <a:blip r:embed="rId7">
            <a:alphaModFix/>
          </a:blip>
          <a:srcRect/>
          <a:stretch/>
        </p:blipFill>
        <p:spPr>
          <a:xfrm>
            <a:off x="8329550" y="1566850"/>
            <a:ext cx="1595750" cy="2483901"/>
          </a:xfrm>
          <a:prstGeom prst="rect">
            <a:avLst/>
          </a:prstGeom>
          <a:noFill/>
          <a:ln>
            <a:noFill/>
          </a:ln>
        </p:spPr>
      </p:pic>
      <p:pic>
        <p:nvPicPr>
          <p:cNvPr id="105" name="Google Shape;105;p3"/>
          <p:cNvPicPr preferRelativeResize="0"/>
          <p:nvPr/>
        </p:nvPicPr>
        <p:blipFill rotWithShape="1">
          <a:blip r:embed="rId8">
            <a:alphaModFix/>
          </a:blip>
          <a:srcRect/>
          <a:stretch/>
        </p:blipFill>
        <p:spPr>
          <a:xfrm>
            <a:off x="5400300" y="4294075"/>
            <a:ext cx="1721286" cy="26118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g251f3f9820e_0_5"/>
          <p:cNvSpPr txBox="1">
            <a:spLocks noGrp="1"/>
          </p:cNvSpPr>
          <p:nvPr>
            <p:ph type="title"/>
          </p:nvPr>
        </p:nvSpPr>
        <p:spPr>
          <a:xfrm>
            <a:off x="838200" y="365125"/>
            <a:ext cx="10515600" cy="1325700"/>
          </a:xfrm>
          <a:prstGeom prst="rect">
            <a:avLst/>
          </a:prstGeom>
          <a:gradFill>
            <a:gsLst>
              <a:gs pos="0">
                <a:srgbClr val="C99EFF"/>
              </a:gs>
              <a:gs pos="50000">
                <a:srgbClr val="DBC2FF"/>
              </a:gs>
              <a:gs pos="100000">
                <a:srgbClr val="ECE1FF"/>
              </a:gs>
            </a:gsLst>
            <a:path path="circle">
              <a:fillToRect t="100000" r="100000"/>
            </a:path>
            <a:tileRect l="-100000" b="-100000"/>
          </a:gra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 RS Mrs Rayer/Mrs Street (RRS) </a:t>
            </a:r>
            <a:endParaRPr b="1">
              <a:latin typeface="Comic Sans MS"/>
              <a:ea typeface="Comic Sans MS"/>
              <a:cs typeface="Comic Sans MS"/>
              <a:sym typeface="Comic Sans MS"/>
            </a:endParaRPr>
          </a:p>
          <a:p>
            <a:pPr marL="0" lvl="0" indent="0" algn="l"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 RE Mrs Evans/Mrs Street (RES) </a:t>
            </a:r>
            <a:endParaRPr b="1">
              <a:latin typeface="Comic Sans MS"/>
              <a:ea typeface="Comic Sans MS"/>
              <a:cs typeface="Comic Sans MS"/>
              <a:sym typeface="Comic Sans MS"/>
            </a:endParaRPr>
          </a:p>
        </p:txBody>
      </p:sp>
      <p:sp>
        <p:nvSpPr>
          <p:cNvPr id="111" name="Google Shape;111;g251f3f9820e_0_5"/>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fontScale="77500" lnSpcReduction="10000"/>
          </a:bodyPr>
          <a:lstStyle/>
          <a:p>
            <a:pPr marL="228600" lvl="0" indent="-64135" algn="l" rtl="0">
              <a:lnSpc>
                <a:spcPct val="90000"/>
              </a:lnSpc>
              <a:spcBef>
                <a:spcPts val="0"/>
              </a:spcBef>
              <a:spcAft>
                <a:spcPts val="0"/>
              </a:spcAft>
              <a:buClr>
                <a:schemeClr val="dk1"/>
              </a:buClr>
              <a:buSzPct val="100000"/>
              <a:buNone/>
            </a:pPr>
            <a:endParaRPr b="1"/>
          </a:p>
          <a:p>
            <a:pPr marL="228600" lvl="0" indent="-188595" algn="l" rtl="0">
              <a:lnSpc>
                <a:spcPct val="90000"/>
              </a:lnSpc>
              <a:spcBef>
                <a:spcPts val="1000"/>
              </a:spcBef>
              <a:spcAft>
                <a:spcPts val="0"/>
              </a:spcAft>
              <a:buClr>
                <a:schemeClr val="dk1"/>
              </a:buClr>
              <a:buSzPct val="100000"/>
              <a:buChar char="•"/>
            </a:pPr>
            <a:r>
              <a:rPr lang="en-GB" b="1"/>
              <a:t>Informal meeting</a:t>
            </a:r>
            <a:endParaRPr/>
          </a:p>
          <a:p>
            <a:pPr marL="228600" lvl="0" indent="-188595" algn="l" rtl="0">
              <a:lnSpc>
                <a:spcPct val="90000"/>
              </a:lnSpc>
              <a:spcBef>
                <a:spcPts val="1000"/>
              </a:spcBef>
              <a:spcAft>
                <a:spcPts val="0"/>
              </a:spcAft>
              <a:buClr>
                <a:srgbClr val="0000FF"/>
              </a:buClr>
              <a:buSzPct val="100000"/>
              <a:buChar char="•"/>
            </a:pPr>
            <a:r>
              <a:rPr lang="en-GB" b="1">
                <a:solidFill>
                  <a:srgbClr val="0000FF"/>
                </a:solidFill>
              </a:rPr>
              <a:t>Start date</a:t>
            </a:r>
            <a:endParaRPr/>
          </a:p>
          <a:p>
            <a:pPr marL="228600" lvl="0" indent="-188595" algn="l" rtl="0">
              <a:lnSpc>
                <a:spcPct val="90000"/>
              </a:lnSpc>
              <a:spcBef>
                <a:spcPts val="1000"/>
              </a:spcBef>
              <a:spcAft>
                <a:spcPts val="0"/>
              </a:spcAft>
              <a:buClr>
                <a:srgbClr val="681EB2"/>
              </a:buClr>
              <a:buSzPct val="100000"/>
              <a:buChar char="•"/>
            </a:pPr>
            <a:r>
              <a:rPr lang="en-GB" b="1">
                <a:solidFill>
                  <a:srgbClr val="681EB2"/>
                </a:solidFill>
              </a:rPr>
              <a:t>Admission forms</a:t>
            </a:r>
            <a:endParaRPr b="1">
              <a:solidFill>
                <a:srgbClr val="681EB2"/>
              </a:solidFill>
            </a:endParaRPr>
          </a:p>
          <a:p>
            <a:pPr marL="228600" lvl="0" indent="-152718" algn="l" rtl="0">
              <a:lnSpc>
                <a:spcPct val="90000"/>
              </a:lnSpc>
              <a:spcBef>
                <a:spcPts val="1000"/>
              </a:spcBef>
              <a:spcAft>
                <a:spcPts val="0"/>
              </a:spcAft>
              <a:buClr>
                <a:srgbClr val="681EB2"/>
              </a:buClr>
              <a:buSzPct val="64286"/>
              <a:buChar char="•"/>
            </a:pPr>
            <a:r>
              <a:rPr lang="en-GB" b="1">
                <a:solidFill>
                  <a:srgbClr val="681EB2"/>
                </a:solidFill>
              </a:rPr>
              <a:t>Birth certificates</a:t>
            </a:r>
            <a:endParaRPr b="1">
              <a:solidFill>
                <a:srgbClr val="681EB2"/>
              </a:solidFill>
            </a:endParaRPr>
          </a:p>
          <a:p>
            <a:pPr marL="228600" lvl="0" indent="-188595" algn="l" rtl="0">
              <a:lnSpc>
                <a:spcPct val="90000"/>
              </a:lnSpc>
              <a:spcBef>
                <a:spcPts val="1000"/>
              </a:spcBef>
              <a:spcAft>
                <a:spcPts val="0"/>
              </a:spcAft>
              <a:buClr>
                <a:schemeClr val="dk1"/>
              </a:buClr>
              <a:buSzPct val="100000"/>
              <a:buChar char="•"/>
            </a:pPr>
            <a:r>
              <a:rPr lang="en-GB" b="1"/>
              <a:t>Communication: </a:t>
            </a:r>
            <a:endParaRPr b="1"/>
          </a:p>
          <a:p>
            <a:pPr marL="457200" lvl="0" indent="0" algn="l" rtl="0">
              <a:lnSpc>
                <a:spcPct val="90000"/>
              </a:lnSpc>
              <a:spcBef>
                <a:spcPts val="1000"/>
              </a:spcBef>
              <a:spcAft>
                <a:spcPts val="0"/>
              </a:spcAft>
              <a:buNone/>
            </a:pPr>
            <a:r>
              <a:rPr lang="en-GB" b="1"/>
              <a:t>Arbor will be the main communication system for parents</a:t>
            </a:r>
            <a:endParaRPr b="1"/>
          </a:p>
          <a:p>
            <a:pPr marL="457200" lvl="0" indent="0" algn="l" rtl="0">
              <a:lnSpc>
                <a:spcPct val="90000"/>
              </a:lnSpc>
              <a:spcBef>
                <a:spcPts val="1000"/>
              </a:spcBef>
              <a:spcAft>
                <a:spcPts val="0"/>
              </a:spcAft>
              <a:buNone/>
            </a:pPr>
            <a:r>
              <a:rPr lang="en-GB" b="1"/>
              <a:t>Parent Pay is used by parents to book funded school dinners and school trips </a:t>
            </a:r>
            <a:endParaRPr b="1"/>
          </a:p>
          <a:p>
            <a:pPr marL="457200" lvl="0" indent="0" algn="l" rtl="0">
              <a:lnSpc>
                <a:spcPct val="90000"/>
              </a:lnSpc>
              <a:spcBef>
                <a:spcPts val="1000"/>
              </a:spcBef>
              <a:spcAft>
                <a:spcPts val="0"/>
              </a:spcAft>
              <a:buNone/>
            </a:pPr>
            <a:r>
              <a:rPr lang="en-GB" b="1"/>
              <a:t>Parents can email the school office for any queries LakesidePrimary@cardiff.gov.uk</a:t>
            </a:r>
            <a:endParaRPr b="1"/>
          </a:p>
          <a:p>
            <a:pPr marL="228600" lvl="0" indent="-64135" algn="l" rtl="0">
              <a:lnSpc>
                <a:spcPct val="90000"/>
              </a:lnSpc>
              <a:spcBef>
                <a:spcPts val="1000"/>
              </a:spcBef>
              <a:spcAft>
                <a:spcPts val="0"/>
              </a:spcAft>
              <a:buClr>
                <a:schemeClr val="dk1"/>
              </a:buClr>
              <a:buSzPct val="100000"/>
              <a:buNone/>
            </a:pPr>
            <a:endParaRPr/>
          </a:p>
          <a:p>
            <a:pPr marL="0" lvl="0" indent="0" algn="ctr" rtl="0">
              <a:lnSpc>
                <a:spcPct val="90000"/>
              </a:lnSpc>
              <a:spcBef>
                <a:spcPts val="1000"/>
              </a:spcBef>
              <a:spcAft>
                <a:spcPts val="0"/>
              </a:spcAft>
              <a:buClr>
                <a:srgbClr val="3A3A3A"/>
              </a:buClr>
              <a:buSzPct val="100000"/>
              <a:buNone/>
            </a:pPr>
            <a:endParaRPr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g251f3f9820e_0_11"/>
          <p:cNvSpPr txBox="1">
            <a:spLocks noGrp="1"/>
          </p:cNvSpPr>
          <p:nvPr>
            <p:ph type="title"/>
          </p:nvPr>
        </p:nvSpPr>
        <p:spPr>
          <a:xfrm>
            <a:off x="838200" y="365125"/>
            <a:ext cx="10515600" cy="1325700"/>
          </a:xfrm>
          <a:prstGeom prst="rect">
            <a:avLst/>
          </a:prstGeom>
          <a:gradFill>
            <a:gsLst>
              <a:gs pos="0">
                <a:srgbClr val="C99EFF"/>
              </a:gs>
              <a:gs pos="50000">
                <a:srgbClr val="DBC2FF"/>
              </a:gs>
              <a:gs pos="100000">
                <a:srgbClr val="ECE1FF"/>
              </a:gs>
            </a:gsLst>
            <a:path path="circle">
              <a:fillToRect t="100000" r="100000"/>
            </a:path>
            <a:tileRect l="-100000" b="-100000"/>
          </a:gra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omic Sans MS"/>
              <a:buNone/>
            </a:pPr>
            <a:r>
              <a:rPr lang="en-GB"/>
              <a:t>                          Snack time</a:t>
            </a:r>
            <a:endParaRPr/>
          </a:p>
          <a:p>
            <a:pPr marL="0" lvl="0" indent="0" algn="l" rtl="0">
              <a:lnSpc>
                <a:spcPct val="90000"/>
              </a:lnSpc>
              <a:spcBef>
                <a:spcPts val="0"/>
              </a:spcBef>
              <a:spcAft>
                <a:spcPts val="0"/>
              </a:spcAft>
              <a:buClr>
                <a:schemeClr val="dk1"/>
              </a:buClr>
              <a:buSzPts val="4400"/>
              <a:buFont typeface="Comic Sans MS"/>
              <a:buNone/>
            </a:pPr>
            <a:r>
              <a:rPr lang="en-GB" sz="3300">
                <a:solidFill>
                  <a:srgbClr val="FF0000"/>
                </a:solidFill>
              </a:rPr>
              <a:t>                                     Amser Snac </a:t>
            </a:r>
            <a:endParaRPr sz="3300">
              <a:solidFill>
                <a:srgbClr val="FF0000"/>
              </a:solidFill>
            </a:endParaRPr>
          </a:p>
        </p:txBody>
      </p:sp>
      <p:sp>
        <p:nvSpPr>
          <p:cNvPr id="117" name="Google Shape;117;g251f3f9820e_0_1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p>
            <a:pPr marL="457200" lvl="0" indent="-342900" algn="l" rtl="0">
              <a:lnSpc>
                <a:spcPct val="90000"/>
              </a:lnSpc>
              <a:spcBef>
                <a:spcPts val="1000"/>
              </a:spcBef>
              <a:spcAft>
                <a:spcPts val="0"/>
              </a:spcAft>
              <a:buSzPts val="1800"/>
              <a:buChar char="•"/>
            </a:pPr>
            <a:r>
              <a:rPr lang="en-GB"/>
              <a:t>We promote healthy eating at Lakeside Primary School</a:t>
            </a:r>
            <a:endParaRPr/>
          </a:p>
          <a:p>
            <a:pPr marL="457200" lvl="0" indent="-342900" algn="l" rtl="0">
              <a:lnSpc>
                <a:spcPct val="90000"/>
              </a:lnSpc>
              <a:spcBef>
                <a:spcPts val="0"/>
              </a:spcBef>
              <a:spcAft>
                <a:spcPts val="0"/>
              </a:spcAft>
              <a:buClr>
                <a:srgbClr val="0000FF"/>
              </a:buClr>
              <a:buSzPts val="1800"/>
              <a:buChar char="•"/>
            </a:pPr>
            <a:r>
              <a:rPr lang="en-GB">
                <a:solidFill>
                  <a:srgbClr val="0000FF"/>
                </a:solidFill>
              </a:rPr>
              <a:t>Your child can bring a piece of fruit for snack</a:t>
            </a:r>
            <a:endParaRPr>
              <a:solidFill>
                <a:srgbClr val="0000FF"/>
              </a:solidFill>
            </a:endParaRPr>
          </a:p>
          <a:p>
            <a:pPr marL="457200" lvl="0" indent="-342900" algn="l" rtl="0">
              <a:lnSpc>
                <a:spcPct val="90000"/>
              </a:lnSpc>
              <a:spcBef>
                <a:spcPts val="0"/>
              </a:spcBef>
              <a:spcAft>
                <a:spcPts val="0"/>
              </a:spcAft>
              <a:buClr>
                <a:srgbClr val="0000FF"/>
              </a:buClr>
              <a:buSzPts val="1800"/>
              <a:buChar char="•"/>
            </a:pPr>
            <a:r>
              <a:rPr lang="en-GB">
                <a:solidFill>
                  <a:srgbClr val="0000FF"/>
                </a:solidFill>
              </a:rPr>
              <a:t>They will be offered milk to drink</a:t>
            </a:r>
            <a:endParaRPr>
              <a:solidFill>
                <a:srgbClr val="0000FF"/>
              </a:solidFill>
            </a:endParaRPr>
          </a:p>
          <a:p>
            <a:pPr marL="457200" lvl="0" indent="-342900" algn="l" rtl="0">
              <a:lnSpc>
                <a:spcPct val="90000"/>
              </a:lnSpc>
              <a:spcBef>
                <a:spcPts val="0"/>
              </a:spcBef>
              <a:spcAft>
                <a:spcPts val="0"/>
              </a:spcAft>
              <a:buClr>
                <a:srgbClr val="9900FF"/>
              </a:buClr>
              <a:buSzPts val="1800"/>
              <a:buChar char="•"/>
            </a:pPr>
            <a:r>
              <a:rPr lang="en-GB">
                <a:solidFill>
                  <a:srgbClr val="9900FF"/>
                </a:solidFill>
              </a:rPr>
              <a:t>Your child may bring a bottle of water to drink</a:t>
            </a:r>
            <a:endParaRPr>
              <a:solidFill>
                <a:srgbClr val="9900FF"/>
              </a:solidFill>
            </a:endParaRPr>
          </a:p>
          <a:p>
            <a:pPr marL="457200" lvl="0" indent="-342900" algn="l" rtl="0">
              <a:lnSpc>
                <a:spcPct val="90000"/>
              </a:lnSpc>
              <a:spcBef>
                <a:spcPts val="0"/>
              </a:spcBef>
              <a:spcAft>
                <a:spcPts val="0"/>
              </a:spcAft>
              <a:buClr>
                <a:srgbClr val="9900FF"/>
              </a:buClr>
              <a:buSzPts val="1800"/>
              <a:buChar char="•"/>
            </a:pPr>
            <a:r>
              <a:rPr lang="en-GB">
                <a:solidFill>
                  <a:srgbClr val="9900FF"/>
                </a:solidFill>
              </a:rPr>
              <a:t>Please no nuts or sweets to school</a:t>
            </a:r>
            <a:endParaRPr>
              <a:solidFill>
                <a:srgbClr val="9900FF"/>
              </a:solidFill>
            </a:endParaRPr>
          </a:p>
          <a:p>
            <a:pPr marL="228600" lvl="0" indent="0" algn="l" rtl="0">
              <a:lnSpc>
                <a:spcPct val="90000"/>
              </a:lnSpc>
              <a:spcBef>
                <a:spcPts val="1000"/>
              </a:spcBef>
              <a:spcAft>
                <a:spcPts val="0"/>
              </a:spcAft>
              <a:buSzPts val="1800"/>
              <a:buNone/>
            </a:pPr>
            <a:endParaRPr/>
          </a:p>
          <a:p>
            <a:pPr marL="228600" lvl="0" indent="-64135" algn="l" rtl="0">
              <a:lnSpc>
                <a:spcPct val="90000"/>
              </a:lnSpc>
              <a:spcBef>
                <a:spcPts val="1000"/>
              </a:spcBef>
              <a:spcAft>
                <a:spcPts val="0"/>
              </a:spcAft>
              <a:buClr>
                <a:schemeClr val="dk1"/>
              </a:buClr>
              <a:buSzPts val="2800"/>
              <a:buNone/>
            </a:pPr>
            <a:endParaRPr/>
          </a:p>
          <a:p>
            <a:pPr marL="0" lvl="0" indent="0" algn="ctr" rtl="0">
              <a:lnSpc>
                <a:spcPct val="90000"/>
              </a:lnSpc>
              <a:spcBef>
                <a:spcPts val="1000"/>
              </a:spcBef>
              <a:spcAft>
                <a:spcPts val="0"/>
              </a:spcAft>
              <a:buClr>
                <a:srgbClr val="3A3A3A"/>
              </a:buClr>
              <a:buSzPts val="2800"/>
              <a:buNone/>
            </a:pPr>
            <a:endParaRPr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g251f3f9820e_0_127"/>
          <p:cNvSpPr txBox="1">
            <a:spLocks noGrp="1"/>
          </p:cNvSpPr>
          <p:nvPr>
            <p:ph type="title"/>
          </p:nvPr>
        </p:nvSpPr>
        <p:spPr>
          <a:xfrm>
            <a:off x="838200" y="365125"/>
            <a:ext cx="10515600" cy="1325700"/>
          </a:xfrm>
          <a:prstGeom prst="rect">
            <a:avLst/>
          </a:prstGeom>
          <a:gradFill>
            <a:gsLst>
              <a:gs pos="0">
                <a:srgbClr val="C99EFF"/>
              </a:gs>
              <a:gs pos="50000">
                <a:srgbClr val="DBC2FF"/>
              </a:gs>
              <a:gs pos="100000">
                <a:srgbClr val="ECE1FF"/>
              </a:gs>
            </a:gsLst>
            <a:path path="circle">
              <a:fillToRect t="100000" r="100000"/>
            </a:path>
            <a:tileRect l="-100000" b="-100000"/>
          </a:gra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omic Sans MS"/>
              <a:buNone/>
            </a:pPr>
            <a:r>
              <a:rPr lang="en-GB"/>
              <a:t>                           Lunchtime</a:t>
            </a:r>
            <a:endParaRPr/>
          </a:p>
          <a:p>
            <a:pPr marL="3200400" lvl="0" indent="457200" algn="l" rtl="0">
              <a:lnSpc>
                <a:spcPct val="90000"/>
              </a:lnSpc>
              <a:spcBef>
                <a:spcPts val="0"/>
              </a:spcBef>
              <a:spcAft>
                <a:spcPts val="0"/>
              </a:spcAft>
              <a:buClr>
                <a:schemeClr val="dk1"/>
              </a:buClr>
              <a:buSzPts val="4400"/>
              <a:buFont typeface="Comic Sans MS"/>
              <a:buNone/>
            </a:pPr>
            <a:r>
              <a:rPr lang="en-GB" sz="3300">
                <a:solidFill>
                  <a:srgbClr val="FF0000"/>
                </a:solidFill>
              </a:rPr>
              <a:t>Amser Cinio</a:t>
            </a:r>
            <a:r>
              <a:rPr lang="en-GB"/>
              <a:t> </a:t>
            </a:r>
            <a:endParaRPr/>
          </a:p>
        </p:txBody>
      </p:sp>
      <p:sp>
        <p:nvSpPr>
          <p:cNvPr id="123" name="Google Shape;123;g251f3f9820e_0_127"/>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fontScale="92500" lnSpcReduction="20000"/>
          </a:bodyPr>
          <a:lstStyle/>
          <a:p>
            <a:pPr marL="457200" lvl="0" indent="-387191" algn="l" rtl="0">
              <a:lnSpc>
                <a:spcPct val="80000"/>
              </a:lnSpc>
              <a:spcBef>
                <a:spcPts val="1000"/>
              </a:spcBef>
              <a:spcAft>
                <a:spcPts val="0"/>
              </a:spcAft>
              <a:buSzPct val="100000"/>
              <a:buChar char="•"/>
            </a:pPr>
            <a:r>
              <a:rPr lang="en-GB" sz="2700"/>
              <a:t>Lunchtime is from 11.45am until 1pm</a:t>
            </a:r>
            <a:endParaRPr sz="2700"/>
          </a:p>
          <a:p>
            <a:pPr marL="457200" lvl="0" indent="-387191" algn="just" rtl="0">
              <a:lnSpc>
                <a:spcPct val="90000"/>
              </a:lnSpc>
              <a:spcBef>
                <a:spcPts val="1200"/>
              </a:spcBef>
              <a:spcAft>
                <a:spcPts val="0"/>
              </a:spcAft>
              <a:buClr>
                <a:srgbClr val="0000FF"/>
              </a:buClr>
              <a:buSzPct val="100000"/>
              <a:buFont typeface="Calibri"/>
              <a:buChar char="•"/>
            </a:pPr>
            <a:r>
              <a:rPr lang="en-GB" sz="2700">
                <a:solidFill>
                  <a:srgbClr val="0000FF"/>
                </a:solidFill>
              </a:rPr>
              <a:t>Your child may have a funded school dinner or bring a packed lunch to school (Please do not sign your child for a school dinner and provide a packed lunch)</a:t>
            </a:r>
            <a:endParaRPr sz="2700">
              <a:solidFill>
                <a:srgbClr val="0000FF"/>
              </a:solidFill>
            </a:endParaRPr>
          </a:p>
          <a:p>
            <a:pPr marL="457200" lvl="0" indent="-387191" algn="just" rtl="0">
              <a:lnSpc>
                <a:spcPct val="90000"/>
              </a:lnSpc>
              <a:spcBef>
                <a:spcPts val="1200"/>
              </a:spcBef>
              <a:spcAft>
                <a:spcPts val="0"/>
              </a:spcAft>
              <a:buClr>
                <a:srgbClr val="0000FF"/>
              </a:buClr>
              <a:buSzPct val="100000"/>
              <a:buChar char="•"/>
            </a:pPr>
            <a:r>
              <a:rPr lang="en-GB" sz="2700">
                <a:solidFill>
                  <a:srgbClr val="0000FF"/>
                </a:solidFill>
              </a:rPr>
              <a:t>School meals need to be booked online - by 8am at the latest. Book these on Parent Pay </a:t>
            </a:r>
            <a:endParaRPr sz="2700">
              <a:solidFill>
                <a:srgbClr val="0000FF"/>
              </a:solidFill>
            </a:endParaRPr>
          </a:p>
          <a:p>
            <a:pPr marL="457200" lvl="0" indent="-387191" algn="just" rtl="0">
              <a:lnSpc>
                <a:spcPct val="90000"/>
              </a:lnSpc>
              <a:spcBef>
                <a:spcPts val="1200"/>
              </a:spcBef>
              <a:spcAft>
                <a:spcPts val="0"/>
              </a:spcAft>
              <a:buClr>
                <a:srgbClr val="0000FF"/>
              </a:buClr>
              <a:buSzPct val="100000"/>
              <a:buFont typeface="Calibri"/>
              <a:buChar char="•"/>
            </a:pPr>
            <a:r>
              <a:rPr lang="en-GB" sz="2700">
                <a:solidFill>
                  <a:srgbClr val="0000FF"/>
                </a:solidFill>
              </a:rPr>
              <a:t>If your child has medically diagnosed special dietary needs, please let us know well in advance and arrangements can be made with the kitchen staff.</a:t>
            </a:r>
            <a:endParaRPr sz="2700">
              <a:solidFill>
                <a:srgbClr val="0000FF"/>
              </a:solidFill>
            </a:endParaRPr>
          </a:p>
          <a:p>
            <a:pPr marL="457200" lvl="0" indent="-387191" algn="just" rtl="0">
              <a:lnSpc>
                <a:spcPct val="90000"/>
              </a:lnSpc>
              <a:spcBef>
                <a:spcPts val="1200"/>
              </a:spcBef>
              <a:spcAft>
                <a:spcPts val="0"/>
              </a:spcAft>
              <a:buClr>
                <a:srgbClr val="9900FF"/>
              </a:buClr>
              <a:buSzPct val="100000"/>
              <a:buFont typeface="Calibri"/>
              <a:buChar char="•"/>
            </a:pPr>
            <a:r>
              <a:rPr lang="en-GB" sz="2700">
                <a:solidFill>
                  <a:srgbClr val="9900FF"/>
                </a:solidFill>
              </a:rPr>
              <a:t>It would be very helpful if you make sure that your child is able to handle a knife, fork and spoon correctly, although staff are always willing to help when necessary</a:t>
            </a:r>
            <a:endParaRPr sz="2700">
              <a:solidFill>
                <a:srgbClr val="9900FF"/>
              </a:solidFill>
            </a:endParaRPr>
          </a:p>
          <a:p>
            <a:pPr marL="635" lvl="0" indent="-635" algn="just" rtl="0">
              <a:lnSpc>
                <a:spcPct val="90000"/>
              </a:lnSpc>
              <a:spcBef>
                <a:spcPts val="1200"/>
              </a:spcBef>
              <a:spcAft>
                <a:spcPts val="1200"/>
              </a:spcAft>
              <a:buClr>
                <a:schemeClr val="dk1"/>
              </a:buClr>
              <a:buSzPct val="39286"/>
              <a:buFont typeface="Arial"/>
              <a:buNone/>
            </a:pPr>
            <a:endParaRPr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g3ec4b49846e_1_0"/>
          <p:cNvSpPr/>
          <p:nvPr/>
        </p:nvSpPr>
        <p:spPr>
          <a:xfrm>
            <a:off x="9870600" y="4448925"/>
            <a:ext cx="2127600" cy="2200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29" name="Google Shape;129;g3ec4b49846e_1_0"/>
          <p:cNvSpPr/>
          <p:nvPr/>
        </p:nvSpPr>
        <p:spPr>
          <a:xfrm>
            <a:off x="228350" y="2426400"/>
            <a:ext cx="2127600" cy="1908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30" name="Google Shape;130;g3ec4b49846e_1_0"/>
          <p:cNvSpPr/>
          <p:nvPr/>
        </p:nvSpPr>
        <p:spPr>
          <a:xfrm>
            <a:off x="228350" y="4476775"/>
            <a:ext cx="2127600" cy="2200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31" name="Google Shape;131;g3ec4b49846e_1_0" descr="Lakeside Primary School (@LakesidePrm) | Twitter"/>
          <p:cNvPicPr preferRelativeResize="0"/>
          <p:nvPr/>
        </p:nvPicPr>
        <p:blipFill rotWithShape="1">
          <a:blip r:embed="rId3">
            <a:alphaModFix/>
          </a:blip>
          <a:srcRect/>
          <a:stretch/>
        </p:blipFill>
        <p:spPr>
          <a:xfrm>
            <a:off x="8980725" y="2676150"/>
            <a:ext cx="731550" cy="645025"/>
          </a:xfrm>
          <a:prstGeom prst="rect">
            <a:avLst/>
          </a:prstGeom>
          <a:noFill/>
          <a:ln>
            <a:noFill/>
          </a:ln>
        </p:spPr>
      </p:pic>
      <p:sp>
        <p:nvSpPr>
          <p:cNvPr id="132" name="Google Shape;132;g3ec4b49846e_1_0"/>
          <p:cNvSpPr txBox="1">
            <a:spLocks noGrp="1"/>
          </p:cNvSpPr>
          <p:nvPr>
            <p:ph type="subTitle" idx="1"/>
          </p:nvPr>
        </p:nvSpPr>
        <p:spPr>
          <a:xfrm>
            <a:off x="2155511" y="2793163"/>
            <a:ext cx="7064700" cy="5793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2700"/>
              <a:buNone/>
            </a:pPr>
            <a:r>
              <a:rPr lang="en-GB" sz="2700" b="1"/>
              <a:t>Ways to help your child before starting school</a:t>
            </a:r>
            <a:endParaRPr sz="2700" b="1"/>
          </a:p>
          <a:p>
            <a:pPr marL="0" lvl="0" indent="0" algn="ctr" rtl="0">
              <a:lnSpc>
                <a:spcPct val="90000"/>
              </a:lnSpc>
              <a:spcBef>
                <a:spcPts val="0"/>
              </a:spcBef>
              <a:spcAft>
                <a:spcPts val="0"/>
              </a:spcAft>
              <a:buClr>
                <a:schemeClr val="dk1"/>
              </a:buClr>
              <a:buSzPts val="2700"/>
              <a:buNone/>
            </a:pPr>
            <a:r>
              <a:rPr lang="en-GB" sz="2200" b="1">
                <a:solidFill>
                  <a:srgbClr val="FF0000"/>
                </a:solidFill>
              </a:rPr>
              <a:t>Sut i helpu eich plentyn cyn dechrau yn yr ysgol</a:t>
            </a:r>
            <a:endParaRPr sz="2200" b="1">
              <a:solidFill>
                <a:srgbClr val="FF0000"/>
              </a:solidFill>
            </a:endParaRPr>
          </a:p>
        </p:txBody>
      </p:sp>
      <p:grpSp>
        <p:nvGrpSpPr>
          <p:cNvPr id="133" name="Google Shape;133;g3ec4b49846e_1_0"/>
          <p:cNvGrpSpPr/>
          <p:nvPr/>
        </p:nvGrpSpPr>
        <p:grpSpPr>
          <a:xfrm>
            <a:off x="2651844" y="4274989"/>
            <a:ext cx="2127600" cy="2412300"/>
            <a:chOff x="2651844" y="4343025"/>
            <a:chExt cx="2127600" cy="2412300"/>
          </a:xfrm>
        </p:grpSpPr>
        <p:sp>
          <p:nvSpPr>
            <p:cNvPr id="134" name="Google Shape;134;g3ec4b49846e_1_0"/>
            <p:cNvSpPr/>
            <p:nvPr/>
          </p:nvSpPr>
          <p:spPr>
            <a:xfrm>
              <a:off x="2651844" y="4343025"/>
              <a:ext cx="2127600" cy="2412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35" name="Google Shape;135;g3ec4b49846e_1_0" descr="Kitchen clipart kitchen sink, Kitchen kitchen sink Transparent ..."/>
            <p:cNvPicPr preferRelativeResize="0"/>
            <p:nvPr/>
          </p:nvPicPr>
          <p:blipFill rotWithShape="1">
            <a:blip r:embed="rId4">
              <a:alphaModFix/>
            </a:blip>
            <a:srcRect/>
            <a:stretch/>
          </p:blipFill>
          <p:spPr>
            <a:xfrm>
              <a:off x="2963698" y="4384469"/>
              <a:ext cx="1503899" cy="1161429"/>
            </a:xfrm>
            <a:prstGeom prst="rect">
              <a:avLst/>
            </a:prstGeom>
            <a:noFill/>
            <a:ln>
              <a:noFill/>
            </a:ln>
          </p:spPr>
        </p:pic>
        <p:sp>
          <p:nvSpPr>
            <p:cNvPr id="136" name="Google Shape;136;g3ec4b49846e_1_0"/>
            <p:cNvSpPr txBox="1"/>
            <p:nvPr/>
          </p:nvSpPr>
          <p:spPr>
            <a:xfrm>
              <a:off x="2681399" y="5541609"/>
              <a:ext cx="2068500" cy="1200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Make sure your child can wash and dry their own hands.</a:t>
              </a:r>
              <a:endParaRPr sz="1400" b="0" i="0" u="none" strike="noStrike" cap="none">
                <a:solidFill>
                  <a:srgbClr val="000000"/>
                </a:solidFill>
                <a:latin typeface="Arial"/>
                <a:ea typeface="Arial"/>
                <a:cs typeface="Arial"/>
                <a:sym typeface="Arial"/>
              </a:endParaRPr>
            </a:p>
          </p:txBody>
        </p:sp>
      </p:grpSp>
      <p:sp>
        <p:nvSpPr>
          <p:cNvPr id="137" name="Google Shape;137;g3ec4b49846e_1_0"/>
          <p:cNvSpPr txBox="1"/>
          <p:nvPr/>
        </p:nvSpPr>
        <p:spPr>
          <a:xfrm>
            <a:off x="197441" y="3697148"/>
            <a:ext cx="2189400" cy="6465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Encourage your child to try new foods.</a:t>
            </a:r>
            <a:endParaRPr sz="1400" b="0" i="0" u="none" strike="noStrike" cap="none">
              <a:solidFill>
                <a:srgbClr val="000000"/>
              </a:solidFill>
              <a:latin typeface="Arial"/>
              <a:ea typeface="Arial"/>
              <a:cs typeface="Arial"/>
              <a:sym typeface="Arial"/>
            </a:endParaRPr>
          </a:p>
        </p:txBody>
      </p:sp>
      <p:grpSp>
        <p:nvGrpSpPr>
          <p:cNvPr id="138" name="Google Shape;138;g3ec4b49846e_1_0"/>
          <p:cNvGrpSpPr/>
          <p:nvPr/>
        </p:nvGrpSpPr>
        <p:grpSpPr>
          <a:xfrm>
            <a:off x="7483350" y="4247775"/>
            <a:ext cx="2135382" cy="2412300"/>
            <a:chOff x="7576900" y="4343025"/>
            <a:chExt cx="2135382" cy="2412300"/>
          </a:xfrm>
        </p:grpSpPr>
        <p:sp>
          <p:nvSpPr>
            <p:cNvPr id="139" name="Google Shape;139;g3ec4b49846e_1_0"/>
            <p:cNvSpPr/>
            <p:nvPr/>
          </p:nvSpPr>
          <p:spPr>
            <a:xfrm>
              <a:off x="7584682" y="4343025"/>
              <a:ext cx="2127600" cy="2412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40" name="Google Shape;140;g3ec4b49846e_1_0" descr="White School Shoes Clipart"/>
            <p:cNvPicPr preferRelativeResize="0"/>
            <p:nvPr/>
          </p:nvPicPr>
          <p:blipFill rotWithShape="1">
            <a:blip r:embed="rId5">
              <a:alphaModFix/>
            </a:blip>
            <a:srcRect/>
            <a:stretch/>
          </p:blipFill>
          <p:spPr>
            <a:xfrm>
              <a:off x="8048169" y="4421701"/>
              <a:ext cx="1200618" cy="1200600"/>
            </a:xfrm>
            <a:prstGeom prst="rect">
              <a:avLst/>
            </a:prstGeom>
            <a:noFill/>
            <a:ln>
              <a:noFill/>
            </a:ln>
          </p:spPr>
        </p:pic>
        <p:sp>
          <p:nvSpPr>
            <p:cNvPr id="141" name="Google Shape;141;g3ec4b49846e_1_0"/>
            <p:cNvSpPr txBox="1"/>
            <p:nvPr/>
          </p:nvSpPr>
          <p:spPr>
            <a:xfrm>
              <a:off x="7576900" y="5541600"/>
              <a:ext cx="2127600" cy="1200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Show your child how to take their shoes on and off. Velcro shoes are best.</a:t>
              </a:r>
              <a:endParaRPr sz="1400" b="0" i="0" u="none" strike="noStrike" cap="none">
                <a:solidFill>
                  <a:srgbClr val="000000"/>
                </a:solidFill>
                <a:latin typeface="Arial"/>
                <a:ea typeface="Arial"/>
                <a:cs typeface="Arial"/>
                <a:sym typeface="Arial"/>
              </a:endParaRPr>
            </a:p>
          </p:txBody>
        </p:sp>
      </p:grpSp>
      <p:grpSp>
        <p:nvGrpSpPr>
          <p:cNvPr id="142" name="Google Shape;142;g3ec4b49846e_1_0"/>
          <p:cNvGrpSpPr/>
          <p:nvPr/>
        </p:nvGrpSpPr>
        <p:grpSpPr>
          <a:xfrm>
            <a:off x="5089744" y="96613"/>
            <a:ext cx="2127631" cy="2431201"/>
            <a:chOff x="5113794" y="83825"/>
            <a:chExt cx="2127631" cy="2431201"/>
          </a:xfrm>
        </p:grpSpPr>
        <p:sp>
          <p:nvSpPr>
            <p:cNvPr id="143" name="Google Shape;143;g3ec4b49846e_1_0"/>
            <p:cNvSpPr/>
            <p:nvPr/>
          </p:nvSpPr>
          <p:spPr>
            <a:xfrm>
              <a:off x="5113794" y="83825"/>
              <a:ext cx="2127600" cy="2412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44" name="Google Shape;144;g3ec4b49846e_1_0" descr="Kids Home"/>
            <p:cNvPicPr preferRelativeResize="0"/>
            <p:nvPr/>
          </p:nvPicPr>
          <p:blipFill rotWithShape="1">
            <a:blip r:embed="rId6">
              <a:alphaModFix/>
            </a:blip>
            <a:srcRect/>
            <a:stretch/>
          </p:blipFill>
          <p:spPr>
            <a:xfrm>
              <a:off x="5229175" y="272400"/>
              <a:ext cx="1941800" cy="979279"/>
            </a:xfrm>
            <a:prstGeom prst="rect">
              <a:avLst/>
            </a:prstGeom>
            <a:noFill/>
            <a:ln>
              <a:noFill/>
            </a:ln>
          </p:spPr>
        </p:pic>
        <p:sp>
          <p:nvSpPr>
            <p:cNvPr id="145" name="Google Shape;145;g3ec4b49846e_1_0"/>
            <p:cNvSpPr txBox="1"/>
            <p:nvPr/>
          </p:nvSpPr>
          <p:spPr>
            <a:xfrm>
              <a:off x="5113825" y="1591626"/>
              <a:ext cx="21276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Read to your child to help develop a love of books.</a:t>
              </a:r>
              <a:endParaRPr sz="1400" b="0" i="0" u="none" strike="noStrike" cap="none">
                <a:solidFill>
                  <a:srgbClr val="000000"/>
                </a:solidFill>
                <a:latin typeface="Arial"/>
                <a:ea typeface="Arial"/>
                <a:cs typeface="Arial"/>
                <a:sym typeface="Arial"/>
              </a:endParaRPr>
            </a:p>
          </p:txBody>
        </p:sp>
      </p:grpSp>
      <p:grpSp>
        <p:nvGrpSpPr>
          <p:cNvPr id="146" name="Google Shape;146;g3ec4b49846e_1_0"/>
          <p:cNvGrpSpPr/>
          <p:nvPr/>
        </p:nvGrpSpPr>
        <p:grpSpPr>
          <a:xfrm>
            <a:off x="2617825" y="83825"/>
            <a:ext cx="2189400" cy="2455113"/>
            <a:chOff x="2617825" y="83825"/>
            <a:chExt cx="2189400" cy="2455113"/>
          </a:xfrm>
        </p:grpSpPr>
        <p:sp>
          <p:nvSpPr>
            <p:cNvPr id="147" name="Google Shape;147;g3ec4b49846e_1_0"/>
            <p:cNvSpPr/>
            <p:nvPr/>
          </p:nvSpPr>
          <p:spPr>
            <a:xfrm>
              <a:off x="2643307" y="83825"/>
              <a:ext cx="2127600" cy="2412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48" name="Google Shape;148;g3ec4b49846e_1_0" descr="Cartoon music notes theme image 2 | Imagens musicais, Figuras ..."/>
            <p:cNvPicPr preferRelativeResize="0"/>
            <p:nvPr/>
          </p:nvPicPr>
          <p:blipFill rotWithShape="1">
            <a:blip r:embed="rId7">
              <a:alphaModFix/>
            </a:blip>
            <a:srcRect/>
            <a:stretch/>
          </p:blipFill>
          <p:spPr>
            <a:xfrm>
              <a:off x="2763963" y="205151"/>
              <a:ext cx="1941800" cy="1202742"/>
            </a:xfrm>
            <a:prstGeom prst="rect">
              <a:avLst/>
            </a:prstGeom>
            <a:noFill/>
            <a:ln>
              <a:noFill/>
            </a:ln>
          </p:spPr>
        </p:pic>
        <p:sp>
          <p:nvSpPr>
            <p:cNvPr id="149" name="Google Shape;149;g3ec4b49846e_1_0"/>
            <p:cNvSpPr txBox="1"/>
            <p:nvPr/>
          </p:nvSpPr>
          <p:spPr>
            <a:xfrm>
              <a:off x="2617825" y="1615538"/>
              <a:ext cx="21894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Sing rhymes and </a:t>
              </a:r>
              <a:endParaRPr sz="18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songs with your child.</a:t>
              </a:r>
              <a:endParaRPr sz="1400" b="0" i="0" u="none" strike="noStrike" cap="none">
                <a:solidFill>
                  <a:srgbClr val="000000"/>
                </a:solidFill>
                <a:latin typeface="Arial"/>
                <a:ea typeface="Arial"/>
                <a:cs typeface="Arial"/>
                <a:sym typeface="Arial"/>
              </a:endParaRPr>
            </a:p>
          </p:txBody>
        </p:sp>
      </p:grpSp>
      <p:pic>
        <p:nvPicPr>
          <p:cNvPr id="150" name="Google Shape;150;g3ec4b49846e_1_0" descr="Multicultural children cartoon Royalty Free Vector Image"/>
          <p:cNvPicPr preferRelativeResize="0"/>
          <p:nvPr/>
        </p:nvPicPr>
        <p:blipFill rotWithShape="1">
          <a:blip r:embed="rId8">
            <a:alphaModFix/>
          </a:blip>
          <a:srcRect b="11308"/>
          <a:stretch/>
        </p:blipFill>
        <p:spPr>
          <a:xfrm>
            <a:off x="9899160" y="4483333"/>
            <a:ext cx="2070482" cy="1351548"/>
          </a:xfrm>
          <a:prstGeom prst="rect">
            <a:avLst/>
          </a:prstGeom>
          <a:noFill/>
          <a:ln>
            <a:noFill/>
          </a:ln>
        </p:spPr>
      </p:pic>
      <p:sp>
        <p:nvSpPr>
          <p:cNvPr id="151" name="Google Shape;151;g3ec4b49846e_1_0"/>
          <p:cNvSpPr txBox="1"/>
          <p:nvPr/>
        </p:nvSpPr>
        <p:spPr>
          <a:xfrm>
            <a:off x="9818526" y="5763408"/>
            <a:ext cx="21882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Teach your child to say their name clearly when asked.</a:t>
            </a:r>
            <a:endParaRPr sz="1400" b="0" i="0" u="none" strike="noStrike" cap="none">
              <a:solidFill>
                <a:srgbClr val="000000"/>
              </a:solidFill>
              <a:latin typeface="Arial"/>
              <a:ea typeface="Arial"/>
              <a:cs typeface="Arial"/>
              <a:sym typeface="Arial"/>
            </a:endParaRPr>
          </a:p>
        </p:txBody>
      </p:sp>
      <p:grpSp>
        <p:nvGrpSpPr>
          <p:cNvPr id="152" name="Google Shape;152;g3ec4b49846e_1_0"/>
          <p:cNvGrpSpPr/>
          <p:nvPr/>
        </p:nvGrpSpPr>
        <p:grpSpPr>
          <a:xfrm>
            <a:off x="7499902" y="83816"/>
            <a:ext cx="2146200" cy="2431217"/>
            <a:chOff x="7499902" y="83816"/>
            <a:chExt cx="2146200" cy="2431217"/>
          </a:xfrm>
        </p:grpSpPr>
        <p:sp>
          <p:nvSpPr>
            <p:cNvPr id="153" name="Google Shape;153;g3ec4b49846e_1_0"/>
            <p:cNvSpPr/>
            <p:nvPr/>
          </p:nvSpPr>
          <p:spPr>
            <a:xfrm>
              <a:off x="7517125" y="83816"/>
              <a:ext cx="2127600" cy="2412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54" name="Google Shape;154;g3ec4b49846e_1_0" descr="Clipart sharing toys"/>
            <p:cNvPicPr preferRelativeResize="0"/>
            <p:nvPr/>
          </p:nvPicPr>
          <p:blipFill rotWithShape="1">
            <a:blip r:embed="rId9">
              <a:alphaModFix/>
            </a:blip>
            <a:srcRect/>
            <a:stretch/>
          </p:blipFill>
          <p:spPr>
            <a:xfrm>
              <a:off x="7628963" y="231098"/>
              <a:ext cx="1912721" cy="1341760"/>
            </a:xfrm>
            <a:prstGeom prst="rect">
              <a:avLst/>
            </a:prstGeom>
            <a:noFill/>
            <a:ln>
              <a:noFill/>
            </a:ln>
          </p:spPr>
        </p:pic>
        <p:sp>
          <p:nvSpPr>
            <p:cNvPr id="155" name="Google Shape;155;g3ec4b49846e_1_0"/>
            <p:cNvSpPr txBox="1"/>
            <p:nvPr/>
          </p:nvSpPr>
          <p:spPr>
            <a:xfrm>
              <a:off x="7499902" y="1591633"/>
              <a:ext cx="21462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Encourage your child to share and take turns.</a:t>
              </a:r>
              <a:endParaRPr sz="1400" b="0" i="0" u="none" strike="noStrike" cap="none">
                <a:solidFill>
                  <a:srgbClr val="000000"/>
                </a:solidFill>
                <a:latin typeface="Arial"/>
                <a:ea typeface="Arial"/>
                <a:cs typeface="Arial"/>
                <a:sym typeface="Arial"/>
              </a:endParaRPr>
            </a:p>
          </p:txBody>
        </p:sp>
      </p:grpSp>
      <p:pic>
        <p:nvPicPr>
          <p:cNvPr id="156" name="Google Shape;156;g3ec4b49846e_1_0" descr="Scissors cartoon Royalty Free Vector Image - VectorStock"/>
          <p:cNvPicPr preferRelativeResize="0"/>
          <p:nvPr/>
        </p:nvPicPr>
        <p:blipFill rotWithShape="1">
          <a:blip r:embed="rId10">
            <a:alphaModFix/>
          </a:blip>
          <a:srcRect l="1942" t="4691" b="12726"/>
          <a:stretch/>
        </p:blipFill>
        <p:spPr>
          <a:xfrm>
            <a:off x="540190" y="4537660"/>
            <a:ext cx="1503905" cy="1367971"/>
          </a:xfrm>
          <a:prstGeom prst="rect">
            <a:avLst/>
          </a:prstGeom>
          <a:noFill/>
          <a:ln>
            <a:noFill/>
          </a:ln>
        </p:spPr>
      </p:pic>
      <p:sp>
        <p:nvSpPr>
          <p:cNvPr id="157" name="Google Shape;157;g3ec4b49846e_1_0"/>
          <p:cNvSpPr txBox="1"/>
          <p:nvPr/>
        </p:nvSpPr>
        <p:spPr>
          <a:xfrm>
            <a:off x="207839" y="5983494"/>
            <a:ext cx="2189400" cy="6465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Show your child how to use scissors safely.</a:t>
            </a:r>
            <a:endParaRPr sz="1400" b="0" i="0" u="none" strike="noStrike" cap="none">
              <a:solidFill>
                <a:srgbClr val="000000"/>
              </a:solidFill>
              <a:latin typeface="Arial"/>
              <a:ea typeface="Arial"/>
              <a:cs typeface="Arial"/>
              <a:sym typeface="Arial"/>
            </a:endParaRPr>
          </a:p>
        </p:txBody>
      </p:sp>
      <p:grpSp>
        <p:nvGrpSpPr>
          <p:cNvPr id="158" name="Google Shape;158;g3ec4b49846e_1_0"/>
          <p:cNvGrpSpPr/>
          <p:nvPr/>
        </p:nvGrpSpPr>
        <p:grpSpPr>
          <a:xfrm>
            <a:off x="209740" y="83825"/>
            <a:ext cx="2146210" cy="2256182"/>
            <a:chOff x="209740" y="83825"/>
            <a:chExt cx="2146210" cy="2256182"/>
          </a:xfrm>
        </p:grpSpPr>
        <p:sp>
          <p:nvSpPr>
            <p:cNvPr id="159" name="Google Shape;159;g3ec4b49846e_1_0"/>
            <p:cNvSpPr/>
            <p:nvPr/>
          </p:nvSpPr>
          <p:spPr>
            <a:xfrm>
              <a:off x="228350" y="83825"/>
              <a:ext cx="2127600" cy="2200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60" name="Google Shape;160;g3ec4b49846e_1_0"/>
            <p:cNvSpPr txBox="1"/>
            <p:nvPr/>
          </p:nvSpPr>
          <p:spPr>
            <a:xfrm>
              <a:off x="209740" y="1416607"/>
              <a:ext cx="21462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Make sure your child can use the toilet by themselves. </a:t>
              </a:r>
              <a:endParaRPr sz="1400" b="0" i="0" u="none" strike="noStrike" cap="none">
                <a:solidFill>
                  <a:srgbClr val="000000"/>
                </a:solidFill>
                <a:latin typeface="Arial"/>
                <a:ea typeface="Arial"/>
                <a:cs typeface="Arial"/>
                <a:sym typeface="Arial"/>
              </a:endParaRPr>
            </a:p>
          </p:txBody>
        </p:sp>
        <p:pic>
          <p:nvPicPr>
            <p:cNvPr id="161" name="Google Shape;161;g3ec4b49846e_1_0"/>
            <p:cNvPicPr preferRelativeResize="0"/>
            <p:nvPr/>
          </p:nvPicPr>
          <p:blipFill rotWithShape="1">
            <a:blip r:embed="rId11">
              <a:alphaModFix/>
            </a:blip>
            <a:srcRect l="16722" t="11465" r="16334" b="10379"/>
            <a:stretch/>
          </p:blipFill>
          <p:spPr>
            <a:xfrm>
              <a:off x="706223" y="113800"/>
              <a:ext cx="1171803" cy="1367975"/>
            </a:xfrm>
            <a:prstGeom prst="rect">
              <a:avLst/>
            </a:prstGeom>
            <a:noFill/>
            <a:ln>
              <a:noFill/>
            </a:ln>
          </p:spPr>
        </p:pic>
      </p:grpSp>
      <p:grpSp>
        <p:nvGrpSpPr>
          <p:cNvPr id="162" name="Google Shape;162;g3ec4b49846e_1_0"/>
          <p:cNvGrpSpPr/>
          <p:nvPr/>
        </p:nvGrpSpPr>
        <p:grpSpPr>
          <a:xfrm>
            <a:off x="9844200" y="111663"/>
            <a:ext cx="2188215" cy="2200500"/>
            <a:chOff x="9904600" y="83825"/>
            <a:chExt cx="2188215" cy="2200500"/>
          </a:xfrm>
        </p:grpSpPr>
        <p:sp>
          <p:nvSpPr>
            <p:cNvPr id="163" name="Google Shape;163;g3ec4b49846e_1_0"/>
            <p:cNvSpPr/>
            <p:nvPr/>
          </p:nvSpPr>
          <p:spPr>
            <a:xfrm>
              <a:off x="9904600" y="83825"/>
              <a:ext cx="2127600" cy="22005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64" name="Google Shape;164;g3ec4b49846e_1_0"/>
            <p:cNvSpPr txBox="1"/>
            <p:nvPr/>
          </p:nvSpPr>
          <p:spPr>
            <a:xfrm>
              <a:off x="9928615" y="1284425"/>
              <a:ext cx="2164200" cy="9234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Help your child to use a knife, fork and spoon.</a:t>
              </a:r>
              <a:endParaRPr sz="1400" b="0" i="0" u="none" strike="noStrike" cap="none">
                <a:solidFill>
                  <a:srgbClr val="000000"/>
                </a:solidFill>
                <a:latin typeface="Arial"/>
                <a:ea typeface="Arial"/>
                <a:cs typeface="Arial"/>
                <a:sym typeface="Arial"/>
              </a:endParaRPr>
            </a:p>
          </p:txBody>
        </p:sp>
        <p:pic>
          <p:nvPicPr>
            <p:cNvPr id="165" name="Google Shape;165;g3ec4b49846e_1_0"/>
            <p:cNvPicPr preferRelativeResize="0"/>
            <p:nvPr/>
          </p:nvPicPr>
          <p:blipFill>
            <a:blip r:embed="rId12">
              <a:alphaModFix/>
            </a:blip>
            <a:stretch>
              <a:fillRect/>
            </a:stretch>
          </p:blipFill>
          <p:spPr>
            <a:xfrm>
              <a:off x="10166275" y="122439"/>
              <a:ext cx="1613500" cy="1161998"/>
            </a:xfrm>
            <a:prstGeom prst="rect">
              <a:avLst/>
            </a:prstGeom>
            <a:noFill/>
            <a:ln>
              <a:noFill/>
            </a:ln>
          </p:spPr>
        </p:pic>
      </p:grpSp>
      <p:pic>
        <p:nvPicPr>
          <p:cNvPr id="166" name="Google Shape;166;g3ec4b49846e_1_0"/>
          <p:cNvPicPr preferRelativeResize="0"/>
          <p:nvPr/>
        </p:nvPicPr>
        <p:blipFill>
          <a:blip r:embed="rId13">
            <a:alphaModFix/>
          </a:blip>
          <a:stretch>
            <a:fillRect/>
          </a:stretch>
        </p:blipFill>
        <p:spPr>
          <a:xfrm>
            <a:off x="242775" y="2461750"/>
            <a:ext cx="2068500" cy="1238800"/>
          </a:xfrm>
          <a:prstGeom prst="rect">
            <a:avLst/>
          </a:prstGeom>
          <a:noFill/>
          <a:ln>
            <a:noFill/>
          </a:ln>
        </p:spPr>
      </p:pic>
      <p:grpSp>
        <p:nvGrpSpPr>
          <p:cNvPr id="167" name="Google Shape;167;g3ec4b49846e_1_0"/>
          <p:cNvGrpSpPr/>
          <p:nvPr/>
        </p:nvGrpSpPr>
        <p:grpSpPr>
          <a:xfrm>
            <a:off x="9839706" y="2426400"/>
            <a:ext cx="2189400" cy="1908300"/>
            <a:chOff x="9853313" y="2426400"/>
            <a:chExt cx="2189400" cy="1908300"/>
          </a:xfrm>
        </p:grpSpPr>
        <p:sp>
          <p:nvSpPr>
            <p:cNvPr id="168" name="Google Shape;168;g3ec4b49846e_1_0"/>
            <p:cNvSpPr/>
            <p:nvPr/>
          </p:nvSpPr>
          <p:spPr>
            <a:xfrm>
              <a:off x="9874500" y="2426400"/>
              <a:ext cx="2127600" cy="19083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169" name="Google Shape;169;g3ec4b49846e_1_0" descr="Yellow raincoat weather jacket cartoon Royalty Free Vector"/>
            <p:cNvPicPr preferRelativeResize="0"/>
            <p:nvPr/>
          </p:nvPicPr>
          <p:blipFill rotWithShape="1">
            <a:blip r:embed="rId14">
              <a:alphaModFix/>
            </a:blip>
            <a:srcRect b="11087"/>
            <a:stretch/>
          </p:blipFill>
          <p:spPr>
            <a:xfrm>
              <a:off x="10431125" y="2450100"/>
              <a:ext cx="1033825" cy="751875"/>
            </a:xfrm>
            <a:prstGeom prst="rect">
              <a:avLst/>
            </a:prstGeom>
            <a:noFill/>
            <a:ln>
              <a:noFill/>
            </a:ln>
          </p:spPr>
        </p:pic>
        <p:sp>
          <p:nvSpPr>
            <p:cNvPr id="170" name="Google Shape;170;g3ec4b49846e_1_0"/>
            <p:cNvSpPr txBox="1"/>
            <p:nvPr/>
          </p:nvSpPr>
          <p:spPr>
            <a:xfrm>
              <a:off x="9853313" y="3134100"/>
              <a:ext cx="2189400" cy="12006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Help your child to practise putting on and taking off their own coat.</a:t>
              </a:r>
              <a:endParaRPr sz="1400" b="0" i="0" u="none" strike="noStrike" cap="none">
                <a:solidFill>
                  <a:srgbClr val="000000"/>
                </a:solidFill>
                <a:latin typeface="Arial"/>
                <a:ea typeface="Arial"/>
                <a:cs typeface="Arial"/>
                <a:sym typeface="Arial"/>
              </a:endParaRPr>
            </a:p>
          </p:txBody>
        </p:sp>
      </p:grpSp>
      <p:grpSp>
        <p:nvGrpSpPr>
          <p:cNvPr id="171" name="Google Shape;171;g3ec4b49846e_1_0"/>
          <p:cNvGrpSpPr/>
          <p:nvPr/>
        </p:nvGrpSpPr>
        <p:grpSpPr>
          <a:xfrm>
            <a:off x="5075325" y="3717464"/>
            <a:ext cx="2127600" cy="3039226"/>
            <a:chOff x="5075325" y="3785500"/>
            <a:chExt cx="2127600" cy="3039226"/>
          </a:xfrm>
        </p:grpSpPr>
        <p:sp>
          <p:nvSpPr>
            <p:cNvPr id="172" name="Google Shape;172;g3ec4b49846e_1_0"/>
            <p:cNvSpPr/>
            <p:nvPr/>
          </p:nvSpPr>
          <p:spPr>
            <a:xfrm>
              <a:off x="5075325" y="3785500"/>
              <a:ext cx="2127600" cy="2969700"/>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73" name="Google Shape;173;g3ec4b49846e_1_0"/>
            <p:cNvSpPr txBox="1"/>
            <p:nvPr/>
          </p:nvSpPr>
          <p:spPr>
            <a:xfrm>
              <a:off x="5090612" y="4792826"/>
              <a:ext cx="2070600" cy="2031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Show your child how to open and close their lunch box and how to open wrappers and packaging on different foods.</a:t>
              </a:r>
              <a:endParaRPr sz="1400" b="0" i="0" u="none" strike="noStrike" cap="none">
                <a:solidFill>
                  <a:srgbClr val="000000"/>
                </a:solidFill>
                <a:latin typeface="Arial"/>
                <a:ea typeface="Arial"/>
                <a:cs typeface="Arial"/>
                <a:sym typeface="Arial"/>
              </a:endParaRPr>
            </a:p>
          </p:txBody>
        </p:sp>
        <p:pic>
          <p:nvPicPr>
            <p:cNvPr id="174" name="Google Shape;174;g3ec4b49846e_1_0"/>
            <p:cNvPicPr preferRelativeResize="0"/>
            <p:nvPr/>
          </p:nvPicPr>
          <p:blipFill rotWithShape="1">
            <a:blip r:embed="rId15">
              <a:alphaModFix/>
            </a:blip>
            <a:srcRect l="8505" t="7701" r="8679" b="7481"/>
            <a:stretch/>
          </p:blipFill>
          <p:spPr>
            <a:xfrm>
              <a:off x="5653448" y="3856025"/>
              <a:ext cx="974487" cy="1041689"/>
            </a:xfrm>
            <a:prstGeom prst="rect">
              <a:avLst/>
            </a:prstGeom>
            <a:noFill/>
            <a:ln>
              <a:noFill/>
            </a:ln>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2"/>
          <p:cNvSpPr txBox="1">
            <a:spLocks noGrp="1"/>
          </p:cNvSpPr>
          <p:nvPr>
            <p:ph type="title"/>
          </p:nvPr>
        </p:nvSpPr>
        <p:spPr>
          <a:xfrm>
            <a:off x="457200" y="365125"/>
            <a:ext cx="11188700" cy="1325563"/>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200"/>
              <a:buFont typeface="Comic Sans MS"/>
              <a:buNone/>
            </a:pPr>
            <a:r>
              <a:rPr lang="en-GB" sz="4200" b="1">
                <a:latin typeface="Comic Sans MS"/>
                <a:ea typeface="Comic Sans MS"/>
                <a:cs typeface="Comic Sans MS"/>
                <a:sym typeface="Comic Sans MS"/>
              </a:rPr>
              <a:t>Why? Our Purpose &amp; Vision for Learning</a:t>
            </a:r>
            <a:endParaRPr sz="4200"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ts val="4200"/>
              <a:buFont typeface="Comic Sans MS"/>
              <a:buNone/>
            </a:pPr>
            <a:r>
              <a:rPr lang="en-GB" sz="3200" b="1">
                <a:solidFill>
                  <a:srgbClr val="FF0000"/>
                </a:solidFill>
                <a:latin typeface="Comic Sans MS"/>
                <a:ea typeface="Comic Sans MS"/>
                <a:cs typeface="Comic Sans MS"/>
                <a:sym typeface="Comic Sans MS"/>
              </a:rPr>
              <a:t>Pam? Ein pwrpas a’n gweledigaeth</a:t>
            </a:r>
            <a:r>
              <a:rPr lang="en-GB" sz="4200" b="1">
                <a:latin typeface="Comic Sans MS"/>
                <a:ea typeface="Comic Sans MS"/>
                <a:cs typeface="Comic Sans MS"/>
                <a:sym typeface="Comic Sans MS"/>
              </a:rPr>
              <a:t> </a:t>
            </a:r>
            <a:endParaRPr/>
          </a:p>
        </p:txBody>
      </p:sp>
      <p:pic>
        <p:nvPicPr>
          <p:cNvPr id="180" name="Google Shape;180;p2"/>
          <p:cNvPicPr preferRelativeResize="0">
            <a:picLocks noGrp="1"/>
          </p:cNvPicPr>
          <p:nvPr>
            <p:ph type="body" idx="1"/>
          </p:nvPr>
        </p:nvPicPr>
        <p:blipFill rotWithShape="1">
          <a:blip r:embed="rId3">
            <a:alphaModFix/>
          </a:blip>
          <a:srcRect/>
          <a:stretch/>
        </p:blipFill>
        <p:spPr>
          <a:xfrm>
            <a:off x="838200" y="1790700"/>
            <a:ext cx="10515600" cy="4013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4"/>
          <p:cNvSpPr txBox="1">
            <a:spLocks noGrp="1"/>
          </p:cNvSpPr>
          <p:nvPr>
            <p:ph type="title"/>
          </p:nvPr>
        </p:nvSpPr>
        <p:spPr>
          <a:xfrm>
            <a:off x="838200" y="365125"/>
            <a:ext cx="10515600" cy="1325563"/>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dk1"/>
              </a:buClr>
              <a:buSzPct val="100000"/>
              <a:buFont typeface="Comic Sans MS"/>
              <a:buNone/>
            </a:pPr>
            <a:r>
              <a:rPr lang="en-GB" sz="4000" b="1">
                <a:latin typeface="Comic Sans MS"/>
                <a:ea typeface="Comic Sans MS"/>
                <a:cs typeface="Comic Sans MS"/>
                <a:sym typeface="Comic Sans MS"/>
              </a:rPr>
              <a:t>What do we Teach and Learn in Reception?</a:t>
            </a:r>
            <a:endParaRPr sz="4000" b="1">
              <a:latin typeface="Comic Sans MS"/>
              <a:ea typeface="Comic Sans MS"/>
              <a:cs typeface="Comic Sans MS"/>
              <a:sym typeface="Comic Sans MS"/>
            </a:endParaRPr>
          </a:p>
          <a:p>
            <a:pPr marL="0" lvl="0" indent="0" algn="l" rtl="0">
              <a:lnSpc>
                <a:spcPct val="90000"/>
              </a:lnSpc>
              <a:spcBef>
                <a:spcPts val="0"/>
              </a:spcBef>
              <a:spcAft>
                <a:spcPts val="0"/>
              </a:spcAft>
              <a:buClr>
                <a:schemeClr val="dk1"/>
              </a:buClr>
              <a:buSzPct val="144000"/>
              <a:buFont typeface="Comic Sans MS"/>
              <a:buNone/>
            </a:pPr>
            <a:r>
              <a:rPr lang="en-GB" sz="2778" b="1">
                <a:solidFill>
                  <a:srgbClr val="FF0000"/>
                </a:solidFill>
                <a:latin typeface="Comic Sans MS"/>
                <a:ea typeface="Comic Sans MS"/>
                <a:cs typeface="Comic Sans MS"/>
                <a:sym typeface="Comic Sans MS"/>
              </a:rPr>
              <a:t>Beth ydyn ni’n dysgu yn y Dosbarth Derbyn?</a:t>
            </a:r>
            <a:endParaRPr sz="2778" b="1">
              <a:solidFill>
                <a:srgbClr val="FF0000"/>
              </a:solidFill>
              <a:latin typeface="Comic Sans MS"/>
              <a:ea typeface="Comic Sans MS"/>
              <a:cs typeface="Comic Sans MS"/>
              <a:sym typeface="Comic Sans MS"/>
            </a:endParaRPr>
          </a:p>
        </p:txBody>
      </p:sp>
      <p:pic>
        <p:nvPicPr>
          <p:cNvPr id="186" name="Google Shape;186;p4"/>
          <p:cNvPicPr preferRelativeResize="0">
            <a:picLocks noGrp="1"/>
          </p:cNvPicPr>
          <p:nvPr>
            <p:ph type="body" idx="1"/>
          </p:nvPr>
        </p:nvPicPr>
        <p:blipFill rotWithShape="1">
          <a:blip r:embed="rId3">
            <a:alphaModFix/>
          </a:blip>
          <a:srcRect/>
          <a:stretch/>
        </p:blipFill>
        <p:spPr>
          <a:xfrm>
            <a:off x="520700" y="1892300"/>
            <a:ext cx="11353800" cy="44704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5"/>
          <p:cNvSpPr txBox="1">
            <a:spLocks noGrp="1"/>
          </p:cNvSpPr>
          <p:nvPr>
            <p:ph type="title"/>
          </p:nvPr>
        </p:nvSpPr>
        <p:spPr>
          <a:xfrm>
            <a:off x="838200" y="122239"/>
            <a:ext cx="10515600" cy="1109662"/>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0000"/>
              <a:buFont typeface="Comic Sans MS"/>
              <a:buNone/>
            </a:pPr>
            <a:r>
              <a:rPr lang="en-GB" b="1">
                <a:latin typeface="Comic Sans MS"/>
                <a:ea typeface="Comic Sans MS"/>
                <a:cs typeface="Comic Sans MS"/>
                <a:sym typeface="Comic Sans MS"/>
              </a:rPr>
              <a:t>Learning Projects in Reception</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ct val="160976"/>
              <a:buFont typeface="Comic Sans MS"/>
              <a:buNone/>
            </a:pPr>
            <a:r>
              <a:rPr lang="en-GB" sz="2733" b="1">
                <a:solidFill>
                  <a:srgbClr val="FF0000"/>
                </a:solidFill>
                <a:latin typeface="Comic Sans MS"/>
                <a:ea typeface="Comic Sans MS"/>
                <a:cs typeface="Comic Sans MS"/>
                <a:sym typeface="Comic Sans MS"/>
              </a:rPr>
              <a:t>Prosiectau Dysgu yn y Dosbarth Derbyn</a:t>
            </a:r>
            <a:r>
              <a:rPr lang="en-GB" b="1">
                <a:latin typeface="Comic Sans MS"/>
                <a:ea typeface="Comic Sans MS"/>
                <a:cs typeface="Comic Sans MS"/>
                <a:sym typeface="Comic Sans MS"/>
              </a:rPr>
              <a:t> </a:t>
            </a:r>
            <a:endParaRPr/>
          </a:p>
        </p:txBody>
      </p:sp>
      <p:sp>
        <p:nvSpPr>
          <p:cNvPr id="192" name="Google Shape;192;p5"/>
          <p:cNvSpPr txBox="1"/>
          <p:nvPr/>
        </p:nvSpPr>
        <p:spPr>
          <a:xfrm>
            <a:off x="2168100" y="2604800"/>
            <a:ext cx="88569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Calibri"/>
              <a:ea typeface="Calibri"/>
              <a:cs typeface="Calibri"/>
              <a:sym typeface="Calibri"/>
            </a:endParaRPr>
          </a:p>
        </p:txBody>
      </p:sp>
      <p:sp>
        <p:nvSpPr>
          <p:cNvPr id="193" name="Google Shape;193;p5"/>
          <p:cNvSpPr txBox="1"/>
          <p:nvPr/>
        </p:nvSpPr>
        <p:spPr>
          <a:xfrm>
            <a:off x="1463850" y="1820600"/>
            <a:ext cx="10376100" cy="4340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GB" sz="3000" b="1" i="0" u="none" strike="noStrike" cap="none">
                <a:solidFill>
                  <a:schemeClr val="dk1"/>
                </a:solidFill>
                <a:latin typeface="Comic Sans MS"/>
                <a:ea typeface="Comic Sans MS"/>
                <a:cs typeface="Comic Sans MS"/>
                <a:sym typeface="Comic Sans MS"/>
              </a:rPr>
              <a:t>Autumn Term:</a:t>
            </a:r>
            <a:r>
              <a:rPr lang="en-GB" sz="3000" b="0" i="0" u="none" strike="noStrike" cap="none">
                <a:solidFill>
                  <a:schemeClr val="dk1"/>
                </a:solidFill>
                <a:latin typeface="Comic Sans MS"/>
                <a:ea typeface="Comic Sans MS"/>
                <a:cs typeface="Comic Sans MS"/>
                <a:sym typeface="Comic Sans MS"/>
              </a:rPr>
              <a:t> Getting to know you</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0" i="0" u="none" strike="noStrike" cap="none">
                <a:solidFill>
                  <a:schemeClr val="dk1"/>
                </a:solidFill>
                <a:latin typeface="Comic Sans MS"/>
                <a:ea typeface="Comic Sans MS"/>
                <a:cs typeface="Comic Sans MS"/>
                <a:sym typeface="Comic Sans MS"/>
              </a:rPr>
              <a:t>                        Do you want to be friends?</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1" i="0" u="none" strike="noStrike" cap="none">
                <a:solidFill>
                  <a:schemeClr val="dk1"/>
                </a:solidFill>
                <a:latin typeface="Comic Sans MS"/>
                <a:ea typeface="Comic Sans MS"/>
                <a:cs typeface="Comic Sans MS"/>
                <a:sym typeface="Comic Sans MS"/>
              </a:rPr>
              <a:t>Spring Term:</a:t>
            </a:r>
            <a:r>
              <a:rPr lang="en-GB" sz="3000" b="0" i="0" u="none" strike="noStrike" cap="none">
                <a:solidFill>
                  <a:schemeClr val="dk1"/>
                </a:solidFill>
                <a:latin typeface="Comic Sans MS"/>
                <a:ea typeface="Comic Sans MS"/>
                <a:cs typeface="Comic Sans MS"/>
                <a:sym typeface="Comic Sans MS"/>
              </a:rPr>
              <a:t> Dangerous Dinosaurs</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0" i="0" u="none" strike="noStrike" cap="none">
                <a:solidFill>
                  <a:schemeClr val="dk1"/>
                </a:solidFill>
                <a:latin typeface="Comic Sans MS"/>
                <a:ea typeface="Comic Sans MS"/>
                <a:cs typeface="Comic Sans MS"/>
                <a:sym typeface="Comic Sans MS"/>
              </a:rPr>
              <a:t>                       Puppets and Pop Ups</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0" i="0" u="none" strike="noStrike" cap="none">
                <a:solidFill>
                  <a:schemeClr val="dk1"/>
                </a:solidFill>
                <a:latin typeface="Comic Sans MS"/>
                <a:ea typeface="Comic Sans MS"/>
                <a:cs typeface="Comic Sans MS"/>
                <a:sym typeface="Comic Sans MS"/>
              </a:rPr>
              <a:t>                        </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1" i="0" u="none" strike="noStrike" cap="none">
                <a:solidFill>
                  <a:schemeClr val="dk1"/>
                </a:solidFill>
                <a:latin typeface="Comic Sans MS"/>
                <a:ea typeface="Comic Sans MS"/>
                <a:cs typeface="Comic Sans MS"/>
                <a:sym typeface="Comic Sans MS"/>
              </a:rPr>
              <a:t>Summer Term:</a:t>
            </a:r>
            <a:r>
              <a:rPr lang="en-GB" sz="3000" b="0" i="0" u="none" strike="noStrike" cap="none">
                <a:solidFill>
                  <a:schemeClr val="dk1"/>
                </a:solidFill>
                <a:latin typeface="Comic Sans MS"/>
                <a:ea typeface="Comic Sans MS"/>
                <a:cs typeface="Comic Sans MS"/>
                <a:sym typeface="Comic Sans MS"/>
              </a:rPr>
              <a:t> On the beach</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0" i="0" u="none" strike="noStrike" cap="none">
                <a:solidFill>
                  <a:schemeClr val="dk1"/>
                </a:solidFill>
                <a:latin typeface="Comic Sans MS"/>
                <a:ea typeface="Comic Sans MS"/>
                <a:cs typeface="Comic Sans MS"/>
                <a:sym typeface="Comic Sans MS"/>
              </a:rPr>
              <a:t>                         On the Farm </a:t>
            </a:r>
            <a:endParaRPr sz="3000" b="0" i="0" u="none" strike="noStrike" cap="none">
              <a:solidFill>
                <a:schemeClr val="dk1"/>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000000"/>
              </a:buClr>
              <a:buSzPts val="3000"/>
              <a:buFont typeface="Arial"/>
              <a:buNone/>
            </a:pPr>
            <a:r>
              <a:rPr lang="en-GB" sz="3000" b="0" i="0" u="none" strike="noStrike" cap="none">
                <a:solidFill>
                  <a:schemeClr val="dk1"/>
                </a:solidFill>
                <a:latin typeface="Comic Sans MS"/>
                <a:ea typeface="Comic Sans MS"/>
                <a:cs typeface="Comic Sans MS"/>
                <a:sym typeface="Comic Sans MS"/>
              </a:rPr>
              <a:t>                         Moving On </a:t>
            </a:r>
            <a:endParaRPr sz="3000" b="0" i="0" u="none" strike="noStrike" cap="none">
              <a:solidFill>
                <a:schemeClr val="dk1"/>
              </a:solidFill>
              <a:latin typeface="Comic Sans MS"/>
              <a:ea typeface="Comic Sans MS"/>
              <a:cs typeface="Comic Sans MS"/>
              <a:sym typeface="Comic Sans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9"/>
          <p:cNvSpPr txBox="1">
            <a:spLocks noGrp="1"/>
          </p:cNvSpPr>
          <p:nvPr>
            <p:ph type="title"/>
          </p:nvPr>
        </p:nvSpPr>
        <p:spPr>
          <a:xfrm>
            <a:off x="838200" y="365125"/>
            <a:ext cx="10515600" cy="1325563"/>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How?</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ts val="4400"/>
              <a:buFont typeface="Comic Sans MS"/>
              <a:buNone/>
            </a:pPr>
            <a:r>
              <a:rPr lang="en-GB" sz="3200" b="1">
                <a:solidFill>
                  <a:srgbClr val="FF0000"/>
                </a:solidFill>
                <a:latin typeface="Comic Sans MS"/>
                <a:ea typeface="Comic Sans MS"/>
                <a:cs typeface="Comic Sans MS"/>
                <a:sym typeface="Comic Sans MS"/>
              </a:rPr>
              <a:t>Sut?</a:t>
            </a:r>
            <a:r>
              <a:rPr lang="en-GB" b="1">
                <a:latin typeface="Comic Sans MS"/>
                <a:ea typeface="Comic Sans MS"/>
                <a:cs typeface="Comic Sans MS"/>
                <a:sym typeface="Comic Sans MS"/>
              </a:rPr>
              <a:t> </a:t>
            </a:r>
            <a:endParaRPr/>
          </a:p>
        </p:txBody>
      </p:sp>
      <p:pic>
        <p:nvPicPr>
          <p:cNvPr id="199" name="Google Shape;199;p9"/>
          <p:cNvPicPr preferRelativeResize="0">
            <a:picLocks noGrp="1"/>
          </p:cNvPicPr>
          <p:nvPr>
            <p:ph type="body" idx="1"/>
          </p:nvPr>
        </p:nvPicPr>
        <p:blipFill rotWithShape="1">
          <a:blip r:embed="rId3">
            <a:alphaModFix/>
          </a:blip>
          <a:srcRect/>
          <a:stretch/>
        </p:blipFill>
        <p:spPr>
          <a:xfrm>
            <a:off x="654050" y="1690688"/>
            <a:ext cx="10883900" cy="3529012"/>
          </a:xfrm>
          <a:prstGeom prst="rect">
            <a:avLst/>
          </a:prstGeom>
          <a:noFill/>
          <a:ln>
            <a:noFill/>
          </a:ln>
        </p:spPr>
      </p:pic>
      <p:sp>
        <p:nvSpPr>
          <p:cNvPr id="200" name="Google Shape;200;p9"/>
          <p:cNvSpPr txBox="1"/>
          <p:nvPr/>
        </p:nvSpPr>
        <p:spPr>
          <a:xfrm>
            <a:off x="654050" y="5221824"/>
            <a:ext cx="11061700" cy="1323439"/>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7030A0"/>
              </a:buClr>
              <a:buSzPts val="2000"/>
              <a:buFont typeface="Arial"/>
              <a:buChar char="•"/>
            </a:pPr>
            <a:r>
              <a:rPr lang="en-GB" sz="2000" b="1" i="0" u="none" strike="noStrike" cap="none">
                <a:solidFill>
                  <a:srgbClr val="7030A0"/>
                </a:solidFill>
                <a:latin typeface="Calibri"/>
                <a:ea typeface="Calibri"/>
                <a:cs typeface="Calibri"/>
                <a:sym typeface="Calibri"/>
              </a:rPr>
              <a:t>Every day the children have a focussed activity with the teacher and with the TA</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70C0"/>
              </a:buClr>
              <a:buSzPts val="2000"/>
              <a:buFont typeface="Arial"/>
              <a:buChar char="•"/>
            </a:pPr>
            <a:r>
              <a:rPr lang="en-GB" sz="2000" b="1" i="0" u="none" strike="noStrike" cap="none">
                <a:solidFill>
                  <a:srgbClr val="0070C0"/>
                </a:solidFill>
                <a:latin typeface="Calibri"/>
                <a:ea typeface="Calibri"/>
                <a:cs typeface="Calibri"/>
                <a:sym typeface="Calibri"/>
              </a:rPr>
              <a:t>For the focussed activities, children work in groups – this may be based on ability or mixed ability</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7030A0"/>
              </a:buClr>
              <a:buSzPts val="2000"/>
              <a:buFont typeface="Arial"/>
              <a:buChar char="•"/>
            </a:pPr>
            <a:r>
              <a:rPr lang="en-GB" sz="2000" b="1" i="0" u="none" strike="noStrike" cap="none">
                <a:solidFill>
                  <a:srgbClr val="7030A0"/>
                </a:solidFill>
                <a:latin typeface="Calibri"/>
                <a:ea typeface="Calibri"/>
                <a:cs typeface="Calibri"/>
                <a:sym typeface="Calibri"/>
              </a:rPr>
              <a:t>The children also have access to the Enhanced provision, Continuous Provision and the Outdoor Learning area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1"/>
          <p:cNvSpPr txBox="1">
            <a:spLocks noGrp="1"/>
          </p:cNvSpPr>
          <p:nvPr>
            <p:ph type="title"/>
          </p:nvPr>
        </p:nvSpPr>
        <p:spPr>
          <a:xfrm>
            <a:off x="838200" y="212725"/>
            <a:ext cx="10515600" cy="1325563"/>
          </a:xfrm>
          <a:prstGeom prst="rect">
            <a:avLst/>
          </a:prstGeom>
          <a:gradFill>
            <a:gsLst>
              <a:gs pos="0">
                <a:srgbClr val="C99EFF"/>
              </a:gs>
              <a:gs pos="50000">
                <a:srgbClr val="DBC2FF"/>
              </a:gs>
              <a:gs pos="100000">
                <a:srgbClr val="ECE1FF"/>
              </a:gs>
            </a:gsLst>
            <a:path path="circle">
              <a:fillToRect t="100000" r="100000"/>
            </a:path>
            <a:tileRect l="-100000" b="-100000"/>
          </a:gradFill>
          <a:ln w="381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Where?</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ts val="4400"/>
              <a:buFont typeface="Comic Sans MS"/>
              <a:buNone/>
            </a:pPr>
            <a:r>
              <a:rPr lang="en-GB" sz="3400" b="1">
                <a:solidFill>
                  <a:srgbClr val="FF0000"/>
                </a:solidFill>
                <a:latin typeface="Comic Sans MS"/>
                <a:ea typeface="Comic Sans MS"/>
                <a:cs typeface="Comic Sans MS"/>
                <a:sym typeface="Comic Sans MS"/>
              </a:rPr>
              <a:t>Ble?</a:t>
            </a:r>
            <a:endParaRPr sz="3400" b="1">
              <a:solidFill>
                <a:srgbClr val="FF0000"/>
              </a:solidFill>
              <a:latin typeface="Comic Sans MS"/>
              <a:ea typeface="Comic Sans MS"/>
              <a:cs typeface="Comic Sans MS"/>
              <a:sym typeface="Comic Sans MS"/>
            </a:endParaRPr>
          </a:p>
        </p:txBody>
      </p:sp>
      <p:pic>
        <p:nvPicPr>
          <p:cNvPr id="206" name="Google Shape;206;p11"/>
          <p:cNvPicPr preferRelativeResize="0">
            <a:picLocks noGrp="1"/>
          </p:cNvPicPr>
          <p:nvPr>
            <p:ph type="body" idx="1"/>
          </p:nvPr>
        </p:nvPicPr>
        <p:blipFill rotWithShape="1">
          <a:blip r:embed="rId3">
            <a:alphaModFix/>
          </a:blip>
          <a:srcRect t="2372"/>
          <a:stretch/>
        </p:blipFill>
        <p:spPr>
          <a:xfrm>
            <a:off x="2108200" y="1538288"/>
            <a:ext cx="8572500" cy="531971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g251f3f9820e_0_18"/>
          <p:cNvSpPr txBox="1">
            <a:spLocks noGrp="1"/>
          </p:cNvSpPr>
          <p:nvPr>
            <p:ph type="title"/>
          </p:nvPr>
        </p:nvSpPr>
        <p:spPr>
          <a:xfrm>
            <a:off x="838200" y="365125"/>
            <a:ext cx="10515600" cy="1325700"/>
          </a:xfrm>
          <a:prstGeom prst="rect">
            <a:avLst/>
          </a:prstGeom>
          <a:gradFill>
            <a:gsLst>
              <a:gs pos="0">
                <a:srgbClr val="C99EFF"/>
              </a:gs>
              <a:gs pos="50000">
                <a:srgbClr val="DBC2FF"/>
              </a:gs>
              <a:gs pos="100000">
                <a:srgbClr val="ECE1FF"/>
              </a:gs>
            </a:gsLst>
            <a:path path="circle">
              <a:fillToRect t="100000" r="100000"/>
            </a:path>
            <a:tileRect l="-100000" b="-100000"/>
          </a:gra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omic Sans MS"/>
              <a:buNone/>
            </a:pPr>
            <a:r>
              <a:rPr lang="en-GB" b="1">
                <a:latin typeface="Comic Sans MS"/>
                <a:ea typeface="Comic Sans MS"/>
                <a:cs typeface="Comic Sans MS"/>
                <a:sym typeface="Comic Sans MS"/>
              </a:rPr>
              <a:t>How can I help my child at school?</a:t>
            </a:r>
            <a:endParaRPr b="1">
              <a:latin typeface="Comic Sans MS"/>
              <a:ea typeface="Comic Sans MS"/>
              <a:cs typeface="Comic Sans MS"/>
              <a:sym typeface="Comic Sans MS"/>
            </a:endParaRPr>
          </a:p>
          <a:p>
            <a:pPr marL="0" lvl="0" indent="0" algn="ctr" rtl="0">
              <a:lnSpc>
                <a:spcPct val="90000"/>
              </a:lnSpc>
              <a:spcBef>
                <a:spcPts val="0"/>
              </a:spcBef>
              <a:spcAft>
                <a:spcPts val="0"/>
              </a:spcAft>
              <a:buClr>
                <a:schemeClr val="dk1"/>
              </a:buClr>
              <a:buSzPts val="4400"/>
              <a:buFont typeface="Comic Sans MS"/>
              <a:buNone/>
            </a:pPr>
            <a:r>
              <a:rPr lang="en-GB" sz="3300" b="1">
                <a:solidFill>
                  <a:srgbClr val="FF0000"/>
                </a:solidFill>
                <a:latin typeface="Comic Sans MS"/>
                <a:ea typeface="Comic Sans MS"/>
                <a:cs typeface="Comic Sans MS"/>
                <a:sym typeface="Comic Sans MS"/>
              </a:rPr>
              <a:t>Sut alla’i helpu fy mhlentyn?</a:t>
            </a:r>
            <a:endParaRPr sz="3300" b="1">
              <a:solidFill>
                <a:srgbClr val="FF0000"/>
              </a:solidFill>
              <a:latin typeface="Comic Sans MS"/>
              <a:ea typeface="Comic Sans MS"/>
              <a:cs typeface="Comic Sans MS"/>
              <a:sym typeface="Comic Sans MS"/>
            </a:endParaRPr>
          </a:p>
        </p:txBody>
      </p:sp>
      <p:sp>
        <p:nvSpPr>
          <p:cNvPr id="212" name="Google Shape;212;g251f3f9820e_0_18"/>
          <p:cNvSpPr txBox="1">
            <a:spLocks noGrp="1"/>
          </p:cNvSpPr>
          <p:nvPr>
            <p:ph type="body" idx="1"/>
          </p:nvPr>
        </p:nvSpPr>
        <p:spPr>
          <a:xfrm>
            <a:off x="838200" y="1825625"/>
            <a:ext cx="10515600" cy="4506900"/>
          </a:xfrm>
          <a:prstGeom prst="rect">
            <a:avLst/>
          </a:prstGeom>
          <a:noFill/>
          <a:ln>
            <a:noFill/>
          </a:ln>
        </p:spPr>
        <p:txBody>
          <a:bodyPr spcFirstLastPara="1" wrap="square" lIns="91425" tIns="45700" rIns="91425" bIns="45700" anchor="t" anchorCtr="0">
            <a:normAutofit fontScale="25000" lnSpcReduction="20000"/>
          </a:bodyPr>
          <a:lstStyle/>
          <a:p>
            <a:pPr marL="228600" lvl="0" indent="-64135" algn="l" rtl="0">
              <a:lnSpc>
                <a:spcPct val="90000"/>
              </a:lnSpc>
              <a:spcBef>
                <a:spcPts val="0"/>
              </a:spcBef>
              <a:spcAft>
                <a:spcPts val="0"/>
              </a:spcAft>
              <a:buClr>
                <a:schemeClr val="dk1"/>
              </a:buClr>
              <a:buSzPct val="100000"/>
              <a:buNone/>
            </a:pPr>
            <a:endParaRPr b="1"/>
          </a:p>
          <a:p>
            <a:pPr marL="228600" lvl="0" indent="-184388" algn="l" rtl="0">
              <a:lnSpc>
                <a:spcPct val="90000"/>
              </a:lnSpc>
              <a:spcBef>
                <a:spcPts val="1000"/>
              </a:spcBef>
              <a:spcAft>
                <a:spcPts val="0"/>
              </a:spcAft>
              <a:buClr>
                <a:schemeClr val="dk1"/>
              </a:buClr>
              <a:buSzPct val="100000"/>
              <a:buChar char="•"/>
            </a:pPr>
            <a:r>
              <a:rPr lang="en-GB" sz="7573" b="1"/>
              <a:t>Encourage your child to be independent e.g. when getting dressed, going to the toilet, washing their hands</a:t>
            </a:r>
            <a:endParaRPr sz="7573" b="1"/>
          </a:p>
          <a:p>
            <a:pPr marL="228600" lvl="0" indent="-184388" algn="l" rtl="0">
              <a:lnSpc>
                <a:spcPct val="90000"/>
              </a:lnSpc>
              <a:spcBef>
                <a:spcPts val="1000"/>
              </a:spcBef>
              <a:spcAft>
                <a:spcPts val="0"/>
              </a:spcAft>
              <a:buSzPct val="100000"/>
              <a:buChar char="•"/>
            </a:pPr>
            <a:r>
              <a:rPr lang="en-GB" sz="7573" b="1"/>
              <a:t>Make sure your child is on time to start school - doors open 8.45am, close 8.55am (be aware of cameras and respectful of our school neighbours when parking)</a:t>
            </a:r>
            <a:endParaRPr sz="7573" b="1"/>
          </a:p>
          <a:p>
            <a:pPr marL="228600" lvl="0" indent="-184388" algn="l" rtl="0">
              <a:lnSpc>
                <a:spcPct val="90000"/>
              </a:lnSpc>
              <a:spcBef>
                <a:spcPts val="1000"/>
              </a:spcBef>
              <a:spcAft>
                <a:spcPts val="0"/>
              </a:spcAft>
              <a:buSzPct val="100000"/>
              <a:buChar char="•"/>
            </a:pPr>
            <a:r>
              <a:rPr lang="en-GB" sz="7573" b="1"/>
              <a:t>Be on time to pick up your child - doors open 3.15pm </a:t>
            </a:r>
            <a:endParaRPr sz="7573" b="1"/>
          </a:p>
          <a:p>
            <a:pPr marL="228600" lvl="0" indent="-184388" algn="l" rtl="0">
              <a:lnSpc>
                <a:spcPct val="90000"/>
              </a:lnSpc>
              <a:spcBef>
                <a:spcPts val="1000"/>
              </a:spcBef>
              <a:spcAft>
                <a:spcPts val="0"/>
              </a:spcAft>
              <a:buSzPct val="100000"/>
              <a:buChar char="•"/>
            </a:pPr>
            <a:r>
              <a:rPr lang="en-GB" sz="7573" b="1"/>
              <a:t>If your child is unable to attend school please phone the school office. Medication can only be given to a child in school with a letter from a medical professional. If your child has vomited or as had diarrhoea they must stay at home for at least 48 hours after the vomiting or diarrhoea has stopped or until they are better.</a:t>
            </a:r>
            <a:endParaRPr sz="7573" b="1"/>
          </a:p>
          <a:p>
            <a:pPr marL="228600" lvl="0" indent="-184388" algn="l" rtl="0">
              <a:lnSpc>
                <a:spcPct val="90000"/>
              </a:lnSpc>
              <a:spcBef>
                <a:spcPts val="1000"/>
              </a:spcBef>
              <a:spcAft>
                <a:spcPts val="0"/>
              </a:spcAft>
              <a:buClr>
                <a:srgbClr val="0000FF"/>
              </a:buClr>
              <a:buSzPct val="100000"/>
              <a:buChar char="•"/>
            </a:pPr>
            <a:r>
              <a:rPr lang="en-GB" sz="7573" b="1">
                <a:solidFill>
                  <a:srgbClr val="0000FF"/>
                </a:solidFill>
              </a:rPr>
              <a:t>Make sure your child’s uniform has their name on it</a:t>
            </a:r>
            <a:endParaRPr sz="7573"/>
          </a:p>
          <a:p>
            <a:pPr marL="228600" lvl="0" indent="-184388" algn="l" rtl="0">
              <a:lnSpc>
                <a:spcPct val="90000"/>
              </a:lnSpc>
              <a:spcBef>
                <a:spcPts val="1000"/>
              </a:spcBef>
              <a:spcAft>
                <a:spcPts val="0"/>
              </a:spcAft>
              <a:buClr>
                <a:srgbClr val="681EB2"/>
              </a:buClr>
              <a:buSzPct val="100000"/>
              <a:buChar char="•"/>
            </a:pPr>
            <a:r>
              <a:rPr lang="en-GB" sz="7573" b="1">
                <a:solidFill>
                  <a:srgbClr val="681EB2"/>
                </a:solidFill>
              </a:rPr>
              <a:t>Help them to foster an enjoyment of reading by reading to them and with them regularly</a:t>
            </a:r>
            <a:endParaRPr sz="7573" b="1">
              <a:solidFill>
                <a:srgbClr val="681EB2"/>
              </a:solidFill>
            </a:endParaRPr>
          </a:p>
          <a:p>
            <a:pPr marL="228600" lvl="0" indent="-184388" algn="l" rtl="0">
              <a:lnSpc>
                <a:spcPct val="90000"/>
              </a:lnSpc>
              <a:spcBef>
                <a:spcPts val="1000"/>
              </a:spcBef>
              <a:spcAft>
                <a:spcPts val="0"/>
              </a:spcAft>
              <a:buClr>
                <a:srgbClr val="681EB2"/>
              </a:buClr>
              <a:buSzPct val="100000"/>
              <a:buChar char="•"/>
            </a:pPr>
            <a:r>
              <a:rPr lang="en-GB" sz="7573" b="1">
                <a:solidFill>
                  <a:srgbClr val="681EB2"/>
                </a:solidFill>
              </a:rPr>
              <a:t>Help your child with their reading folder each week and help them with their online bug club reading</a:t>
            </a:r>
            <a:endParaRPr sz="7573" b="1">
              <a:solidFill>
                <a:srgbClr val="681EB2"/>
              </a:solidFill>
            </a:endParaRPr>
          </a:p>
          <a:p>
            <a:pPr marL="228600" lvl="0" indent="-184388" algn="l" rtl="0">
              <a:lnSpc>
                <a:spcPct val="90000"/>
              </a:lnSpc>
              <a:spcBef>
                <a:spcPts val="1000"/>
              </a:spcBef>
              <a:spcAft>
                <a:spcPts val="0"/>
              </a:spcAft>
              <a:buClr>
                <a:srgbClr val="681EB2"/>
              </a:buClr>
              <a:buSzPct val="100000"/>
              <a:buChar char="•"/>
            </a:pPr>
            <a:r>
              <a:rPr lang="en-GB" sz="7573" b="1">
                <a:solidFill>
                  <a:srgbClr val="681EB2"/>
                </a:solidFill>
              </a:rPr>
              <a:t>Look at numbers and words in the environment around them</a:t>
            </a:r>
            <a:endParaRPr sz="7573">
              <a:solidFill>
                <a:srgbClr val="681EB2"/>
              </a:solidFill>
            </a:endParaRPr>
          </a:p>
          <a:p>
            <a:pPr marL="228600" lvl="0" indent="-184388" algn="l" rtl="0">
              <a:lnSpc>
                <a:spcPct val="90000"/>
              </a:lnSpc>
              <a:spcBef>
                <a:spcPts val="1000"/>
              </a:spcBef>
              <a:spcAft>
                <a:spcPts val="0"/>
              </a:spcAft>
              <a:buClr>
                <a:srgbClr val="0000FF"/>
              </a:buClr>
              <a:buSzPct val="100000"/>
              <a:buChar char="•"/>
            </a:pPr>
            <a:r>
              <a:rPr lang="en-GB" sz="7573" b="1">
                <a:solidFill>
                  <a:srgbClr val="0000FF"/>
                </a:solidFill>
              </a:rPr>
              <a:t>Enjoy the outdoors together!</a:t>
            </a:r>
            <a:endParaRPr sz="7573" b="1">
              <a:solidFill>
                <a:srgbClr val="0000FF"/>
              </a:solidFill>
            </a:endParaRPr>
          </a:p>
          <a:p>
            <a:pPr marL="0" lvl="0" indent="0" algn="l" rtl="0">
              <a:lnSpc>
                <a:spcPct val="90000"/>
              </a:lnSpc>
              <a:spcBef>
                <a:spcPts val="1000"/>
              </a:spcBef>
              <a:spcAft>
                <a:spcPts val="0"/>
              </a:spcAft>
              <a:buSzPct val="95075"/>
              <a:buNone/>
            </a:pPr>
            <a:endParaRPr sz="7573" b="1">
              <a:solidFill>
                <a:srgbClr val="0000FF"/>
              </a:solidFill>
            </a:endParaRPr>
          </a:p>
          <a:p>
            <a:pPr marL="457200" lvl="0" indent="0" algn="l" rtl="0">
              <a:lnSpc>
                <a:spcPct val="90000"/>
              </a:lnSpc>
              <a:spcBef>
                <a:spcPts val="1000"/>
              </a:spcBef>
              <a:spcAft>
                <a:spcPts val="0"/>
              </a:spcAft>
              <a:buSzPct val="95075"/>
              <a:buNone/>
            </a:pPr>
            <a:endParaRPr sz="7573" b="1">
              <a:solidFill>
                <a:srgbClr val="0000FF"/>
              </a:solidFill>
            </a:endParaRPr>
          </a:p>
          <a:p>
            <a:pPr marL="228600" lvl="0" indent="-64135" algn="l" rtl="0">
              <a:lnSpc>
                <a:spcPct val="90000"/>
              </a:lnSpc>
              <a:spcBef>
                <a:spcPts val="1000"/>
              </a:spcBef>
              <a:spcAft>
                <a:spcPts val="0"/>
              </a:spcAft>
              <a:buClr>
                <a:schemeClr val="dk1"/>
              </a:buClr>
              <a:buSzPct val="55445"/>
              <a:buNone/>
            </a:pPr>
            <a:endParaRPr sz="5050"/>
          </a:p>
          <a:p>
            <a:pPr marL="0" lvl="0" indent="0" algn="ctr" rtl="0">
              <a:lnSpc>
                <a:spcPct val="90000"/>
              </a:lnSpc>
              <a:spcBef>
                <a:spcPts val="1000"/>
              </a:spcBef>
              <a:spcAft>
                <a:spcPts val="0"/>
              </a:spcAft>
              <a:buClr>
                <a:srgbClr val="3A3A3A"/>
              </a:buClr>
              <a:buSzPct val="100000"/>
              <a:buNone/>
            </a:pPr>
            <a:endParaRPr b="1"/>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g362898fa02d_0_5"/>
          <p:cNvSpPr txBox="1">
            <a:spLocks noGrp="1"/>
          </p:cNvSpPr>
          <p:nvPr>
            <p:ph type="body" idx="1"/>
          </p:nvPr>
        </p:nvSpPr>
        <p:spPr>
          <a:xfrm>
            <a:off x="838200" y="1825625"/>
            <a:ext cx="10515600" cy="43512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None/>
            </a:pPr>
            <a:endParaRPr/>
          </a:p>
        </p:txBody>
      </p:sp>
      <p:pic>
        <p:nvPicPr>
          <p:cNvPr id="218" name="Google Shape;218;g362898fa02d_0_5" title="Cardiff and Vale School Nursing Team">
            <a:hlinkClick r:id="rId3"/>
          </p:cNvPr>
          <p:cNvPicPr preferRelativeResize="0"/>
          <p:nvPr/>
        </p:nvPicPr>
        <p:blipFill>
          <a:blip r:embed="rId4">
            <a:alphaModFix/>
          </a:blip>
          <a:stretch>
            <a:fillRect/>
          </a:stretch>
        </p:blipFill>
        <p:spPr>
          <a:xfrm>
            <a:off x="0" y="0"/>
            <a:ext cx="12191990" cy="6858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8"/>
                                        </p:tgtEl>
                                        <p:attrNameLst>
                                          <p:attrName>style.visibility</p:attrName>
                                        </p:attrNameLst>
                                      </p:cBhvr>
                                      <p:to>
                                        <p:strVal val="visible"/>
                                      </p:to>
                                    </p:set>
                                    <p:animEffect transition="in" filter="fade">
                                      <p:cBhvr>
                                        <p:cTn id="7" dur="10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792</Words>
  <Application>Microsoft Office PowerPoint</Application>
  <PresentationFormat>Widescreen</PresentationFormat>
  <Paragraphs>91</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Comic Sans MS</vt:lpstr>
      <vt:lpstr>Office Theme</vt:lpstr>
      <vt:lpstr>Curriculum Meeting Reception</vt:lpstr>
      <vt:lpstr>Starting school Dechrau yn yr ysgol</vt:lpstr>
      <vt:lpstr>Meet the Reception Team Tî m y Dosbarth Derbyn </vt:lpstr>
      <vt:lpstr> RS Mrs Rayer/Mrs Street (RRS)   RE Mrs Evans/Mrs Street (RES) </vt:lpstr>
      <vt:lpstr>                          Snack time                                      Amser Snac </vt:lpstr>
      <vt:lpstr>                           Lunchtime Amser Cinio </vt:lpstr>
      <vt:lpstr>PowerPoint Presentation</vt:lpstr>
      <vt:lpstr>Why? Our Purpose &amp; Vision for Learning Pam? Ein pwrpas a’n gweledigaeth </vt:lpstr>
      <vt:lpstr>What do we Teach and Learn in Reception? Beth ydyn ni’n dysgu yn y Dosbarth Derbyn?</vt:lpstr>
      <vt:lpstr>Learning Projects in Reception Prosiectau Dysgu yn y Dosbarth Derbyn </vt:lpstr>
      <vt:lpstr>How? Sut? </vt:lpstr>
      <vt:lpstr>Where? Ble?</vt:lpstr>
      <vt:lpstr>How can I help my child at school? Sut alla’i helpu fy mhlentyn?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Vicky Burgin</dc:creator>
  <cp:lastModifiedBy>L Rayer (Lakeside Primary School)</cp:lastModifiedBy>
  <cp:revision>1</cp:revision>
  <dcterms:created xsi:type="dcterms:W3CDTF">2022-10-14T10:44:24Z</dcterms:created>
  <dcterms:modified xsi:type="dcterms:W3CDTF">2026-09-02T14:48:52Z</dcterms:modified>
</cp:coreProperties>
</file>